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29"/>
  </p:notesMasterIdLst>
  <p:sldIdLst>
    <p:sldId id="276" r:id="rId3"/>
    <p:sldId id="277" r:id="rId4"/>
    <p:sldId id="279" r:id="rId5"/>
    <p:sldId id="278" r:id="rId6"/>
    <p:sldId id="339" r:id="rId7"/>
    <p:sldId id="340" r:id="rId8"/>
    <p:sldId id="306" r:id="rId9"/>
    <p:sldId id="341" r:id="rId10"/>
    <p:sldId id="342" r:id="rId11"/>
    <p:sldId id="343" r:id="rId12"/>
    <p:sldId id="334" r:id="rId13"/>
    <p:sldId id="281" r:id="rId14"/>
    <p:sldId id="282" r:id="rId15"/>
    <p:sldId id="283" r:id="rId16"/>
    <p:sldId id="294" r:id="rId17"/>
    <p:sldId id="296" r:id="rId18"/>
    <p:sldId id="290" r:id="rId19"/>
    <p:sldId id="308" r:id="rId20"/>
    <p:sldId id="299" r:id="rId21"/>
    <p:sldId id="344" r:id="rId22"/>
    <p:sldId id="317" r:id="rId23"/>
    <p:sldId id="345" r:id="rId24"/>
    <p:sldId id="329" r:id="rId25"/>
    <p:sldId id="330" r:id="rId26"/>
    <p:sldId id="331" r:id="rId27"/>
    <p:sldId id="33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w, Rob" initials="CR" lastIdx="2" clrIdx="0"/>
  <p:cmAuthor id="2" name="Preble, Edward" initials="PE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627C45-4D8B-134E-9174-54DCF261D72C}" v="8" dt="2018-07-24T02:51:38.3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26"/>
    <p:restoredTop sz="75667"/>
  </p:normalViewPr>
  <p:slideViewPr>
    <p:cSldViewPr snapToGrid="0" snapToObjects="1">
      <p:cViewPr varScale="1">
        <p:scale>
          <a:sx n="106" d="100"/>
          <a:sy n="106" d="100"/>
        </p:scale>
        <p:origin x="184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6.xml"/></Relationships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tiff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363897-50D1-3048-8B07-43D3B53FFEEC}" type="datetimeFigureOut">
              <a:rPr lang="en-US" smtClean="0"/>
              <a:t>7/21/18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9E63E-9A10-F84C-BBB7-0FB81DE97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305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7339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5153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265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70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Look at random initial weights</a:t>
            </a:r>
          </a:p>
          <a:p>
            <a:pPr marL="171450" indent="-171450">
              <a:buFontTx/>
              <a:buChar char="-"/>
            </a:pPr>
            <a:r>
              <a:rPr lang="en-US" dirty="0"/>
              <a:t>Single click advance the model on</a:t>
            </a:r>
            <a:r>
              <a:rPr lang="en-US" baseline="0" dirty="0"/>
              <a:t> </a:t>
            </a:r>
            <a:r>
              <a:rPr lang="en-US" dirty="0"/>
              <a:t>the vertical feature only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Watch weights increase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Division gets clearer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Test loss gets lower and lower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Reset </a:t>
            </a:r>
            <a:r>
              <a:rPr lang="mr-IN" dirty="0"/>
              <a:t>–</a:t>
            </a:r>
            <a:r>
              <a:rPr lang="en-US" dirty="0"/>
              <a:t> show learning rate effect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Single click advance the model on the horizontal feature only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Single click advance the model on the vertical + horizontal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Show next 3 features that they don’t work</a:t>
            </a:r>
            <a:endParaRPr lang="en-US" baseline="0" dirty="0"/>
          </a:p>
          <a:p>
            <a:pPr marL="171450" lvl="0" indent="-171450">
              <a:buFontTx/>
              <a:buChar char="-"/>
            </a:pPr>
            <a:r>
              <a:rPr lang="en-US" dirty="0"/>
              <a:t>Do all 5 together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Weights that increase are said to be </a:t>
            </a:r>
            <a:r>
              <a:rPr lang="en-US" b="1" dirty="0"/>
              <a:t>ACTIVATED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973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Look at random initial weights</a:t>
            </a:r>
          </a:p>
          <a:p>
            <a:pPr marL="171450" indent="-171450">
              <a:buFontTx/>
              <a:buChar char="-"/>
            </a:pPr>
            <a:r>
              <a:rPr lang="en-US" dirty="0"/>
              <a:t>Single click advance the model on</a:t>
            </a:r>
            <a:r>
              <a:rPr lang="en-US" baseline="0" dirty="0"/>
              <a:t> </a:t>
            </a:r>
            <a:r>
              <a:rPr lang="en-US" dirty="0"/>
              <a:t>the vertical feature only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Watch weights increase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Division gets clearer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Test loss gets lower and lower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Reset </a:t>
            </a:r>
            <a:r>
              <a:rPr lang="mr-IN" dirty="0"/>
              <a:t>–</a:t>
            </a:r>
            <a:r>
              <a:rPr lang="en-US" dirty="0"/>
              <a:t> show learning rate effect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Single click advance the model on the horizontal feature only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Single click advance the model on the vertical + horizontal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Show next 3 features that they don’t work</a:t>
            </a:r>
            <a:endParaRPr lang="en-US" baseline="0" dirty="0"/>
          </a:p>
          <a:p>
            <a:pPr marL="171450" lvl="0" indent="-171450">
              <a:buFontTx/>
              <a:buChar char="-"/>
            </a:pPr>
            <a:r>
              <a:rPr lang="en-US" dirty="0"/>
              <a:t>Do all 5 together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Weights that increase are said to be </a:t>
            </a:r>
            <a:r>
              <a:rPr lang="en-US" b="1" dirty="0"/>
              <a:t>ACTIVATED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18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1 feature, 1 layer, 1 neuron – terrible</a:t>
            </a:r>
          </a:p>
          <a:p>
            <a:pPr marL="171450" indent="-171450">
              <a:buFontTx/>
              <a:buChar char="-"/>
            </a:pPr>
            <a:r>
              <a:rPr lang="en-US" dirty="0"/>
              <a:t>2 feature, 1 layer, 1 neuron – now get an angle, better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Lets add a second layer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2 feature, 2 layer, 1/1 neuron – Makes no sense to have single neuron</a:t>
            </a:r>
            <a:r>
              <a:rPr lang="en-US" baseline="0" dirty="0"/>
              <a:t> into single neuron, can reverse info, but can’t adjust it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Add second neuron to layer 1</a:t>
            </a:r>
          </a:p>
          <a:p>
            <a:pPr marL="171450" indent="-171450">
              <a:buFontTx/>
              <a:buChar char="-"/>
            </a:pPr>
            <a:r>
              <a:rPr lang="en-US" dirty="0"/>
              <a:t>2 feature, 2 layer, 2/1 neuron – Sometimes single line, like above. Sometimes more of a “corner”, sometimes makes</a:t>
            </a:r>
            <a:r>
              <a:rPr lang="en-US" baseline="0" dirty="0"/>
              <a:t> a valley (best)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Hover</a:t>
            </a:r>
            <a:r>
              <a:rPr lang="en-US" baseline="0" dirty="0"/>
              <a:t> over neurons and weights for each neuron to show how it adds up</a:t>
            </a:r>
          </a:p>
          <a:p>
            <a:pPr marL="171450" lvl="0" indent="-171450">
              <a:buFontTx/>
              <a:buChar char="-"/>
            </a:pPr>
            <a:endParaRPr lang="en-US" baseline="0" dirty="0"/>
          </a:p>
          <a:p>
            <a:pPr marL="171450" lvl="0" indent="-171450">
              <a:buFontTx/>
              <a:buChar char="-"/>
            </a:pPr>
            <a:r>
              <a:rPr lang="en-US" baseline="0" dirty="0"/>
              <a:t>What is the best way to make this work?  Use the feature that fits the data better</a:t>
            </a:r>
          </a:p>
          <a:p>
            <a:pPr marL="171450" lvl="0" indent="-171450">
              <a:buFontTx/>
              <a:buChar char="-"/>
            </a:pPr>
            <a:r>
              <a:rPr lang="en-US" baseline="0" dirty="0"/>
              <a:t>1 x1x2 feature, 1 layer, 1 neuron</a:t>
            </a:r>
          </a:p>
          <a:p>
            <a:pPr marL="171450" lvl="0" indent="-171450">
              <a:buFontTx/>
              <a:buChar char="-"/>
            </a:pPr>
            <a:endParaRPr lang="en-US" baseline="0" dirty="0"/>
          </a:p>
          <a:p>
            <a:pPr marL="171450" lvl="0" indent="-171450">
              <a:buFontTx/>
              <a:buChar char="-"/>
            </a:pPr>
            <a:r>
              <a:rPr lang="en-US" baseline="0" dirty="0"/>
              <a:t>With small networks of the past, feature engineering was where everyone worked to make this stuff happen. Good features = Good model. Bad features = no luck.</a:t>
            </a:r>
          </a:p>
          <a:p>
            <a:pPr marL="171450" lvl="0" indent="-171450">
              <a:buFontTx/>
              <a:buChar char="-"/>
            </a:pPr>
            <a:endParaRPr lang="en-US" baseline="0" dirty="0"/>
          </a:p>
          <a:p>
            <a:pPr marL="171450" lvl="0" indent="-171450">
              <a:buFontTx/>
              <a:buChar char="-"/>
            </a:pPr>
            <a:r>
              <a:rPr lang="en-US" baseline="0" dirty="0"/>
              <a:t>But, what is the magic feature to tell a cat apart from a dog?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344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More complex Shape – Spiral</a:t>
            </a:r>
          </a:p>
          <a:p>
            <a:pPr marL="171450" indent="-171450">
              <a:buFontTx/>
              <a:buChar char="-"/>
            </a:pPr>
            <a:r>
              <a:rPr lang="en-US" dirty="0"/>
              <a:t>1 feature, 1 layer, 1 neuron – terrible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All features, - starts making dots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All features</a:t>
            </a:r>
            <a:r>
              <a:rPr lang="en-US" baseline="0" dirty="0"/>
              <a:t> </a:t>
            </a:r>
            <a:r>
              <a:rPr lang="en-US" dirty="0"/>
              <a:t>, 1 layer, 2 neurons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All features</a:t>
            </a:r>
            <a:r>
              <a:rPr lang="en-US" baseline="0" dirty="0"/>
              <a:t> </a:t>
            </a:r>
            <a:r>
              <a:rPr lang="en-US" dirty="0"/>
              <a:t>– Keep trying until a semblance of a spiral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All features</a:t>
            </a:r>
            <a:r>
              <a:rPr lang="en-US" baseline="0" dirty="0"/>
              <a:t> </a:t>
            </a:r>
            <a:r>
              <a:rPr lang="en-US" dirty="0"/>
              <a:t>, 2 layers, 2 neurons, spirals lots of other stuff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All features</a:t>
            </a:r>
            <a:r>
              <a:rPr lang="en-US" baseline="0" dirty="0"/>
              <a:t> </a:t>
            </a:r>
            <a:r>
              <a:rPr lang="en-US" dirty="0"/>
              <a:t>, 5 layers, top</a:t>
            </a:r>
            <a:r>
              <a:rPr lang="en-US" baseline="0" dirty="0"/>
              <a:t> layers are washed out. No new information being generated.</a:t>
            </a:r>
            <a:endParaRPr lang="en-US" dirty="0"/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All features</a:t>
            </a:r>
            <a:r>
              <a:rPr lang="en-US" baseline="0" dirty="0"/>
              <a:t> </a:t>
            </a:r>
            <a:r>
              <a:rPr lang="en-US" dirty="0"/>
              <a:t>, 5 layers, 5/4/3/2/1, might get it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6 layers, 7/6/5/4/3/2, starts working pretty well pretty quickly</a:t>
            </a:r>
            <a:r>
              <a:rPr lang="en-US" baseline="0" dirty="0"/>
              <a:t> </a:t>
            </a:r>
            <a:r>
              <a:rPr lang="en-US" dirty="0"/>
              <a:t>– weird looking, but 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2085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3101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626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</a:t>
            </a:r>
            <a:r>
              <a:rPr lang="en-US" baseline="0" dirty="0"/>
              <a:t> to the structure of the CNN, and how these layers start really working for complex images.</a:t>
            </a:r>
          </a:p>
          <a:p>
            <a:endParaRPr lang="en-US" baseline="0" dirty="0"/>
          </a:p>
          <a:p>
            <a:r>
              <a:rPr lang="en-US" baseline="0" dirty="0"/>
              <a:t>For an image, the input layers, instead of being data points like the playground example, they will be the actual pixel values for the image. The last model I used at RTI had 704x704 pixel input images, with 3 colors (RGB), which translates into ~1.5M input neurons.</a:t>
            </a:r>
          </a:p>
          <a:p>
            <a:endParaRPr lang="en-US" baseline="0" dirty="0"/>
          </a:p>
          <a:p>
            <a:r>
              <a:rPr lang="en-US" baseline="0" dirty="0"/>
              <a:t>So, you feed this image into the network, certain neurons and features will “activate”, which will then output at the end, is it blue or orange?  Is it a cat or a dog?</a:t>
            </a:r>
          </a:p>
          <a:p>
            <a:endParaRPr lang="en-US" baseline="0" dirty="0"/>
          </a:p>
          <a:p>
            <a:r>
              <a:rPr lang="en-US" baseline="0" dirty="0"/>
              <a:t>On Inception v3, the number of layers is 48, the number of parameters is ~23M, the number of multiply/add calculations per sweep is ~5B.</a:t>
            </a:r>
          </a:p>
          <a:p>
            <a:endParaRPr lang="en-US" baseline="0" dirty="0"/>
          </a:p>
          <a:p>
            <a:r>
              <a:rPr lang="en-US" baseline="0" dirty="0"/>
              <a:t>This is DEEP LEARNING. There is a ton going on under the hood.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707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96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2870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5186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2014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6035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7106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4511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44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67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17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092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218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Data wise, to</a:t>
            </a:r>
            <a:r>
              <a:rPr lang="en-US" baseline="0" dirty="0"/>
              <a:t> train a CNN to identify a complex object, one needs ~10,000 diverse examples of the object</a:t>
            </a:r>
          </a:p>
          <a:p>
            <a:pPr marL="228600" indent="-228600">
              <a:buAutoNum type="arabicPeriod"/>
            </a:pPr>
            <a:r>
              <a:rPr lang="en-US" baseline="0" dirty="0"/>
              <a:t>A computer can’t tell a dog and a cat apart with just a few variables</a:t>
            </a:r>
          </a:p>
          <a:p>
            <a:pPr marL="228600" indent="-228600">
              <a:buAutoNum type="arabicPeriod"/>
            </a:pPr>
            <a:r>
              <a:rPr lang="en-US" baseline="0" dirty="0"/>
              <a:t>If you have a ton of data, and a very complex model, you need fast computing. Introduction of GPU usage for these calculations was key.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803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82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9E63E-9A10-F84C-BBB7-0FB81DE97DC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012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901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53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3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6536268"/>
            <a:ext cx="12192000" cy="32173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29" name="Text Box 14"/>
          <p:cNvSpPr txBox="1">
            <a:spLocks noChangeArrowheads="1"/>
          </p:cNvSpPr>
          <p:nvPr userDrawn="1"/>
        </p:nvSpPr>
        <p:spPr bwMode="auto">
          <a:xfrm>
            <a:off x="9674579" y="6519335"/>
            <a:ext cx="108619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www.rti.org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0" y="0"/>
            <a:ext cx="12192000" cy="28194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200" y="596900"/>
            <a:ext cx="1219200" cy="368300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38400" y="498157"/>
            <a:ext cx="9245600" cy="676656"/>
          </a:xfrm>
          <a:noFill/>
        </p:spPr>
        <p:txBody>
          <a:bodyPr rIns="91440"/>
          <a:lstStyle>
            <a:lvl1pPr algn="r">
              <a:defRPr sz="28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38400" y="1600200"/>
            <a:ext cx="9245600" cy="381000"/>
          </a:xfrm>
        </p:spPr>
        <p:txBody>
          <a:bodyPr/>
          <a:lstStyle>
            <a:lvl1pPr marL="0" indent="0" algn="r">
              <a:buFont typeface="Wingdings" pitchFamily="1" charset="2"/>
              <a:buNone/>
              <a:defRPr lang="en-US" sz="2000" kern="1200" dirty="0">
                <a:solidFill>
                  <a:srgbClr val="FFFFFF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0"/>
          </p:nvPr>
        </p:nvSpPr>
        <p:spPr>
          <a:solidFill>
            <a:schemeClr val="accent1">
              <a:lumMod val="50000"/>
            </a:schemeClr>
          </a:solidFill>
        </p:spPr>
        <p:txBody>
          <a:bodyPr/>
          <a:lstStyle/>
          <a:p>
            <a:fld id="{D4325D4D-289E-48C1-B277-2BEB492A7D1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>
          <a:solidFill>
            <a:srgbClr val="BF311A"/>
          </a:solidFill>
          <a:ln>
            <a:noFill/>
          </a:ln>
        </p:spPr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2438400" y="2133600"/>
            <a:ext cx="9245600" cy="685800"/>
          </a:xfrm>
        </p:spPr>
        <p:txBody>
          <a:bodyPr/>
          <a:lstStyle>
            <a:lvl1pPr marL="0" indent="0" algn="r">
              <a:buNone/>
              <a:defRPr sz="1600">
                <a:solidFill>
                  <a:srgbClr val="BCDDFB"/>
                </a:solidFill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30" name="TextBox 29"/>
          <p:cNvSpPr txBox="1"/>
          <p:nvPr userDrawn="1"/>
        </p:nvSpPr>
        <p:spPr>
          <a:xfrm>
            <a:off x="2743200" y="6604456"/>
            <a:ext cx="43620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800" kern="1200" baseline="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charset="0"/>
                <a:ea typeface="ヒラギノ角ゴ Pro W3" pitchFamily="1" charset="-128"/>
                <a:cs typeface="+mn-cs"/>
              </a:rPr>
              <a:t>RTI International is a registered trademark and a trade name of Research Triangle Institute.</a:t>
            </a:r>
          </a:p>
        </p:txBody>
      </p:sp>
    </p:spTree>
    <p:extLst>
      <p:ext uri="{BB962C8B-B14F-4D97-AF65-F5344CB8AC3E}">
        <p14:creationId xmlns:p14="http://schemas.microsoft.com/office/powerpoint/2010/main" val="12889242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6536268"/>
            <a:ext cx="12192000" cy="32173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29" name="Text Box 14"/>
          <p:cNvSpPr txBox="1">
            <a:spLocks noChangeArrowheads="1"/>
          </p:cNvSpPr>
          <p:nvPr userDrawn="1"/>
        </p:nvSpPr>
        <p:spPr bwMode="auto">
          <a:xfrm>
            <a:off x="9674579" y="6519334"/>
            <a:ext cx="1163845" cy="3077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b="1" dirty="0">
                <a:solidFill>
                  <a:srgbClr val="085295">
                    <a:lumMod val="20000"/>
                    <a:lumOff val="80000"/>
                  </a:srgbClr>
                </a:solidFill>
                <a:ea typeface="ヒラギノ角ゴ Pro W3" pitchFamily="1" charset="-128"/>
              </a:rPr>
              <a:t>www.rti.org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0" y="0"/>
            <a:ext cx="12192000" cy="28194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200" y="596900"/>
            <a:ext cx="1219200" cy="368300"/>
          </a:xfrm>
          <a:prstGeom prst="rect">
            <a:avLst/>
          </a:prstGeom>
        </p:spPr>
      </p:pic>
      <p:sp>
        <p:nvSpPr>
          <p:cNvPr id="130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38400" y="498157"/>
            <a:ext cx="9245600" cy="676656"/>
          </a:xfrm>
          <a:noFill/>
        </p:spPr>
        <p:txBody>
          <a:bodyPr rIns="91440"/>
          <a:lstStyle>
            <a:lvl1pPr algn="r">
              <a:defRPr sz="28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38400" y="1600200"/>
            <a:ext cx="9245600" cy="381000"/>
          </a:xfrm>
        </p:spPr>
        <p:txBody>
          <a:bodyPr/>
          <a:lstStyle>
            <a:lvl1pPr marL="0" indent="0" algn="r">
              <a:buFont typeface="Wingdings" pitchFamily="1" charset="2"/>
              <a:buNone/>
              <a:defRPr lang="en-US" sz="2000" kern="1200" dirty="0">
                <a:solidFill>
                  <a:srgbClr val="FFFFFF"/>
                </a:solidFill>
                <a:latin typeface="Arial" charset="0"/>
                <a:ea typeface="ヒラギノ角ゴ Pro W3" pitchFamily="1" charset="-128"/>
                <a:cs typeface="+mn-cs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0"/>
          </p:nvPr>
        </p:nvSpPr>
        <p:spPr>
          <a:solidFill>
            <a:schemeClr val="accent1">
              <a:lumMod val="50000"/>
            </a:schemeClr>
          </a:solidFill>
        </p:spPr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>
          <a:solidFill>
            <a:srgbClr val="BF311A"/>
          </a:solidFill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CONFIDENTIAL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2438400" y="2133600"/>
            <a:ext cx="9245600" cy="685800"/>
          </a:xfrm>
        </p:spPr>
        <p:txBody>
          <a:bodyPr/>
          <a:lstStyle>
            <a:lvl1pPr marL="0" indent="0" algn="r">
              <a:buNone/>
              <a:defRPr sz="1600">
                <a:solidFill>
                  <a:srgbClr val="BCDDFB"/>
                </a:solidFill>
              </a:defRPr>
            </a:lvl1pPr>
          </a:lstStyle>
          <a:p>
            <a:pPr lvl="0"/>
            <a:r>
              <a:rPr lang="en-US" dirty="0"/>
              <a:t>Presenter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30" name="TextBox 29"/>
          <p:cNvSpPr txBox="1"/>
          <p:nvPr userDrawn="1"/>
        </p:nvSpPr>
        <p:spPr>
          <a:xfrm>
            <a:off x="2743200" y="6604456"/>
            <a:ext cx="43620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dirty="0">
                <a:solidFill>
                  <a:srgbClr val="808080">
                    <a:lumMod val="60000"/>
                    <a:lumOff val="40000"/>
                  </a:srgbClr>
                </a:solidFill>
                <a:ea typeface="ヒラギノ角ゴ Pro W3" pitchFamily="1" charset="-128"/>
              </a:rPr>
              <a:t>RTI International is a registered trademark and a trade name of Research Triangle Institute.</a:t>
            </a:r>
          </a:p>
        </p:txBody>
      </p:sp>
    </p:spTree>
    <p:extLst>
      <p:ext uri="{BB962C8B-B14F-4D97-AF65-F5344CB8AC3E}">
        <p14:creationId xmlns:p14="http://schemas.microsoft.com/office/powerpoint/2010/main" val="13911590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CONFIDENTIAL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516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-Line Title and 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"/>
            <a:ext cx="12168620" cy="1068387"/>
          </a:xfrm>
        </p:spPr>
        <p:txBody>
          <a:bodyPr lIns="18288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 dirty="0"/>
              <a:t>Click to edit Master title style. This one can wrap to two lines. Filler copy added.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CONFIDENTIAL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6427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43001"/>
            <a:ext cx="5181600" cy="4983163"/>
          </a:xfrm>
        </p:spPr>
        <p:txBody>
          <a:bodyPr/>
          <a:lstStyle>
            <a:lvl1pPr marL="222250" indent="-222250">
              <a:defRPr sz="2000"/>
            </a:lvl1pPr>
            <a:lvl2pPr marL="463550" indent="-241300">
              <a:buFont typeface="Arial" pitchFamily="34" charset="0"/>
              <a:buChar char="–"/>
              <a:defRPr sz="1800"/>
            </a:lvl2pPr>
            <a:lvl3pPr marL="679450" indent="-222250">
              <a:buFont typeface="Wingdings" pitchFamily="2" charset="2"/>
              <a:buChar char="§"/>
              <a:tabLst/>
              <a:defRPr sz="1600"/>
            </a:lvl3pPr>
            <a:lvl4pPr marL="1031875" indent="-228600">
              <a:tabLst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0800" y="1143001"/>
            <a:ext cx="5181600" cy="4983163"/>
          </a:xfrm>
        </p:spPr>
        <p:txBody>
          <a:bodyPr/>
          <a:lstStyle>
            <a:lvl1pPr marL="222250" indent="-22225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0" y="6553200"/>
            <a:ext cx="609600" cy="304800"/>
          </a:xfrm>
        </p:spPr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9600" y="6553200"/>
            <a:ext cx="1930400" cy="304800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9241016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 Title Plus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181600" cy="4525963"/>
          </a:xfrm>
        </p:spPr>
        <p:txBody>
          <a:bodyPr/>
          <a:lstStyle>
            <a:lvl1pPr marL="222250" indent="-222250">
              <a:defRPr sz="2000"/>
            </a:lvl1pPr>
            <a:lvl2pPr marL="457200" indent="-234950">
              <a:buFont typeface="Arial" pitchFamily="34" charset="0"/>
              <a:buChar char="–"/>
              <a:defRPr sz="1800"/>
            </a:lvl2pPr>
            <a:lvl3pPr marL="679450" indent="-222250">
              <a:buFont typeface="Wingdings" pitchFamily="2" charset="2"/>
              <a:buChar char="§"/>
              <a:defRPr sz="1600"/>
            </a:lvl3pPr>
            <a:lvl4pPr marL="1031875" indent="-228600">
              <a:tabLst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0800" y="1600201"/>
            <a:ext cx="5181600" cy="45259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" y="1"/>
            <a:ext cx="12187767" cy="1068387"/>
          </a:xfrm>
        </p:spPr>
        <p:txBody>
          <a:bodyPr lIns="18288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 dirty="0"/>
              <a:t>Click to edit Master title style. This one can wrap to two lines. Filler copy added.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CONFIDENTIAL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08369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CONFIDENTIAL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00650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" y="1"/>
            <a:ext cx="12187767" cy="1068387"/>
          </a:xfrm>
        </p:spPr>
        <p:txBody>
          <a:bodyPr lIns="182880" tIns="91440" rIns="182880" bIns="91440"/>
          <a:lstStyle>
            <a:lvl1pPr marL="0">
              <a:lnSpc>
                <a:spcPct val="90000"/>
              </a:lnSpc>
              <a:defRPr baseline="0"/>
            </a:lvl1pPr>
          </a:lstStyle>
          <a:p>
            <a:r>
              <a:rPr lang="en-US" dirty="0"/>
              <a:t>Click to edit Master title style. This one can wrap to two lines. Filler copy added.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CONFIDENTIAL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95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51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CONFIDENTIAL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2192000" cy="37338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09600" y="2743201"/>
            <a:ext cx="8636000" cy="676687"/>
          </a:xfrm>
          <a:noFill/>
        </p:spPr>
        <p:txBody>
          <a:bodyPr/>
          <a:lstStyle>
            <a:lvl1pPr algn="l">
              <a:defRPr sz="28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5746857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ith Ar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CONFIDENTIAL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0444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CONFIDENTIAL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593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557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875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126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5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281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89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4A03F-F2B8-9B48-9360-368980262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84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-1"/>
            <a:ext cx="12192000" cy="612648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 algn="ctr">
            <a:noFill/>
            <a:miter lim="800000"/>
            <a:headEnd/>
            <a:tailEnd/>
          </a:ln>
        </p:spPr>
        <p:txBody>
          <a:bodyPr vert="horz" wrap="square" lIns="182880" tIns="91440" rIns="182880" bIns="9144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143001"/>
            <a:ext cx="10972800" cy="4983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609600" y="6553200"/>
            <a:ext cx="1930400" cy="304800"/>
          </a:xfrm>
          <a:prstGeom prst="rect">
            <a:avLst/>
          </a:prstGeom>
          <a:solidFill>
            <a:srgbClr val="BF311A"/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ea typeface="ヒラギノ角ゴ Pro W3" pitchFamily="1" charset="-128"/>
              </a:rPr>
              <a:t>CONFIDENTIAL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6553200"/>
            <a:ext cx="609600" cy="304801"/>
          </a:xfrm>
          <a:prstGeom prst="rect">
            <a:avLst/>
          </a:prstGeom>
          <a:solidFill>
            <a:srgbClr val="04294A"/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fld id="{D4325D4D-289E-48C1-B277-2BEB492A7D19}" type="slidenum">
              <a:rPr lang="en-US" smtClean="0">
                <a:solidFill>
                  <a:srgbClr val="FFFFFF"/>
                </a:solidFill>
                <a:ea typeface="ヒラギノ角ゴ Pro W3" pitchFamily="1" charset="-128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solidFill>
                <a:srgbClr val="FFFFFF"/>
              </a:solidFill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6716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hdr="0" ftr="0" dt="0"/>
  <p:txStyles>
    <p:titleStyle>
      <a:lvl1pPr marL="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 Narrow" pitchFamily="1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 Narrow" pitchFamily="1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 Narrow" pitchFamily="1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 Narrow" pitchFamily="1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 Narrow" pitchFamily="1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 Narrow" pitchFamily="1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 Narrow" pitchFamily="1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 Narrow" pitchFamily="1" charset="0"/>
          <a:cs typeface="Arial" charset="0"/>
        </a:defRPr>
      </a:lvl9pPr>
    </p:titleStyle>
    <p:bodyStyle>
      <a:lvl1pPr marL="280988" indent="-280988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349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80000"/>
        <a:buFont typeface="Arial" charset="0"/>
        <a:buChar char="–"/>
        <a:defRPr sz="1800">
          <a:solidFill>
            <a:schemeClr val="tx1"/>
          </a:solidFill>
          <a:latin typeface="+mn-lt"/>
          <a:cs typeface="+mn-cs"/>
        </a:defRPr>
      </a:lvl2pPr>
      <a:lvl3pPr marL="679450" indent="-2222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 sz="16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4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2" charset="2"/>
        <a:buChar char="§"/>
        <a:defRPr sz="12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2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2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2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3F82"/>
        </a:buClr>
        <a:buSzPct val="80000"/>
        <a:buFont typeface="Wingdings" pitchFamily="1" charset="2"/>
        <a:buChar char="§"/>
        <a:defRPr sz="12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playground.tensorflow.org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labs.developers.google.com/codelabs/tensorflow-for-poet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epreble/port_city_analytics_meetup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KxRvEZd3Mw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www.coursera.org/learn/neural-networks" TargetMode="External"/><Relationship Id="rId5" Type="http://schemas.openxmlformats.org/officeDocument/2006/relationships/hyperlink" Target="https://www.pyimagesearch.com/" TargetMode="External"/><Relationship Id="rId4" Type="http://schemas.openxmlformats.org/officeDocument/2006/relationships/hyperlink" Target="https://www.youtube.com/channel/UCWN3xxRkmTPmbKwht9FuE5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hyperlink" Target="https://www.bloomberg.com/graphics/2017-job-risk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edward-preble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epreble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tiff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16191" y="3552032"/>
            <a:ext cx="6950458" cy="2593390"/>
          </a:xfrm>
          <a:prstGeom prst="rect">
            <a:avLst/>
          </a:prstGeom>
        </p:spPr>
      </p:pic>
      <p:sp>
        <p:nvSpPr>
          <p:cNvPr id="19" name="Title 1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Convolutional Neural Networks (CNNs) for Beginners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History, How CNN’s work, Starter Code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i="1" dirty="0"/>
              <a:t> Presenter:  </a:t>
            </a:r>
            <a:r>
              <a:rPr lang="en-US" dirty="0"/>
              <a:t>Edward Preble, RTI International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433" y="3162354"/>
            <a:ext cx="2352422" cy="8547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433" y="4377142"/>
            <a:ext cx="2347341" cy="176050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807067" y="3459230"/>
            <a:ext cx="1066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DOG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807067" y="5170782"/>
            <a:ext cx="887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CAT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0394302" y="3828562"/>
            <a:ext cx="419878" cy="5805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10386443" y="4594710"/>
            <a:ext cx="420624" cy="5760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2900392" y="4681606"/>
            <a:ext cx="419878" cy="5805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892533" y="3693909"/>
            <a:ext cx="420624" cy="57607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72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853" y="914401"/>
            <a:ext cx="11140751" cy="5416951"/>
          </a:xfrm>
          <a:noFill/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Intro</a:t>
            </a:r>
          </a:p>
          <a:p>
            <a:endParaRPr lang="en-US" sz="2800" dirty="0"/>
          </a:p>
          <a:p>
            <a:pPr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Why CNNs are suddenly capable of automating so many jobs</a:t>
            </a:r>
          </a:p>
          <a:p>
            <a:pPr lvl="1"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ea typeface="+mn-ea"/>
              </a:rPr>
              <a:t>History of CNN advances</a:t>
            </a:r>
          </a:p>
          <a:p>
            <a:pPr>
              <a:buClr>
                <a:schemeClr val="bg1">
                  <a:lumMod val="85000"/>
                </a:schemeClr>
              </a:buClr>
            </a:pPr>
            <a:endParaRPr lang="en-US" sz="3000" dirty="0"/>
          </a:p>
          <a:p>
            <a:pPr>
              <a:lnSpc>
                <a:spcPct val="90000"/>
              </a:lnSpc>
            </a:pPr>
            <a:r>
              <a:rPr lang="en-US" sz="2800" dirty="0"/>
              <a:t>How CNNs work</a:t>
            </a:r>
          </a:p>
          <a:p>
            <a:pPr lvl="1">
              <a:lnSpc>
                <a:spcPct val="90000"/>
              </a:lnSpc>
            </a:pPr>
            <a:r>
              <a:rPr lang="en-US" sz="2800" dirty="0" err="1">
                <a:ea typeface="+mn-ea"/>
              </a:rPr>
              <a:t>Tensorflow</a:t>
            </a:r>
            <a:r>
              <a:rPr lang="en-US" sz="2800" dirty="0">
                <a:ea typeface="+mn-ea"/>
              </a:rPr>
              <a:t> Playground CNN Demo</a:t>
            </a:r>
          </a:p>
          <a:p>
            <a:endParaRPr lang="en-US" sz="2800" dirty="0"/>
          </a:p>
          <a:p>
            <a:pPr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Object recognition training using open source Python code</a:t>
            </a:r>
          </a:p>
          <a:p>
            <a:pPr lvl="1"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Object Classification (</a:t>
            </a:r>
            <a:r>
              <a:rPr lang="en-US" sz="2400" dirty="0" err="1">
                <a:solidFill>
                  <a:schemeClr val="bg1">
                    <a:lumMod val="85000"/>
                  </a:schemeClr>
                </a:solidFill>
              </a:rPr>
              <a:t>Tensorflow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 for Poets Demo)</a:t>
            </a:r>
          </a:p>
          <a:p>
            <a:endParaRPr lang="en-US" sz="2800" dirty="0"/>
          </a:p>
          <a:p>
            <a:pPr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Cautionary notes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10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1" name="Chevron 30"/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32" name="Chevron 31"/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33" name="Chevron 32"/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34" name="Chevron 33"/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35" name="Chevron 34"/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36" name="Chevron 35"/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31577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CNN?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Network</a:t>
            </a:r>
          </a:p>
          <a:p>
            <a:pPr lvl="1"/>
            <a:r>
              <a:rPr lang="en-US" sz="3000" dirty="0">
                <a:sym typeface="Wingdings"/>
              </a:rPr>
              <a:t>Interconnected things, sometimes in complex ways</a:t>
            </a:r>
          </a:p>
          <a:p>
            <a:endParaRPr lang="en-US" sz="3200" dirty="0"/>
          </a:p>
          <a:p>
            <a:r>
              <a:rPr lang="en-US" sz="3200" dirty="0"/>
              <a:t>Neural Network</a:t>
            </a:r>
          </a:p>
          <a:p>
            <a:pPr lvl="1"/>
            <a:r>
              <a:rPr lang="en-US" sz="2800" dirty="0">
                <a:sym typeface="Wingdings"/>
              </a:rPr>
              <a:t>“Neural” because it’s modelled (simplistically) on the human brain</a:t>
            </a:r>
          </a:p>
          <a:p>
            <a:endParaRPr lang="en-US" sz="3200" dirty="0">
              <a:sym typeface="Wingdings"/>
            </a:endParaRPr>
          </a:p>
          <a:p>
            <a:r>
              <a:rPr lang="en-US" sz="3200" dirty="0">
                <a:sym typeface="Wingdings"/>
              </a:rPr>
              <a:t>Convolutional Neural Network</a:t>
            </a:r>
          </a:p>
          <a:p>
            <a:pPr lvl="1"/>
            <a:r>
              <a:rPr lang="en-US" sz="2800" dirty="0"/>
              <a:t>Combine 2+ math functions into 1</a:t>
            </a:r>
          </a:p>
          <a:p>
            <a:pPr lvl="1"/>
            <a:r>
              <a:rPr lang="en-US" sz="2800" dirty="0"/>
              <a:t>Convolution “layers” act as “detectors” for certain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11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1" name="Chevron 10">
            <a:extLst>
              <a:ext uri="{FF2B5EF4-FFF2-40B4-BE49-F238E27FC236}">
                <a16:creationId xmlns:a16="http://schemas.microsoft.com/office/drawing/2014/main" id="{1802E97F-A11B-5045-AF78-4A5C09A23AEA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12" name="Chevron 11">
            <a:extLst>
              <a:ext uri="{FF2B5EF4-FFF2-40B4-BE49-F238E27FC236}">
                <a16:creationId xmlns:a16="http://schemas.microsoft.com/office/drawing/2014/main" id="{919C6190-C746-684F-9663-ECD4BCB4B138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13" name="Chevron 12">
            <a:extLst>
              <a:ext uri="{FF2B5EF4-FFF2-40B4-BE49-F238E27FC236}">
                <a16:creationId xmlns:a16="http://schemas.microsoft.com/office/drawing/2014/main" id="{467B4A99-0885-724D-B45D-6A6E6DC4B16E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E7EBE605-995D-AE48-9FDD-87C5330CCF8E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15" name="Chevron 14">
            <a:extLst>
              <a:ext uri="{FF2B5EF4-FFF2-40B4-BE49-F238E27FC236}">
                <a16:creationId xmlns:a16="http://schemas.microsoft.com/office/drawing/2014/main" id="{08726C44-9DC8-2F47-8280-F184677A3FDC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6" name="Chevron 15">
            <a:extLst>
              <a:ext uri="{FF2B5EF4-FFF2-40B4-BE49-F238E27FC236}">
                <a16:creationId xmlns:a16="http://schemas.microsoft.com/office/drawing/2014/main" id="{8EDCE1CB-C384-4F43-9147-E815EDA39DB5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7486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Diagram for Image Analysis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307" y="1974831"/>
            <a:ext cx="2352422" cy="8547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1952" y="1353796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Input Data</a:t>
            </a:r>
          </a:p>
        </p:txBody>
      </p:sp>
      <p:sp>
        <p:nvSpPr>
          <p:cNvPr id="7" name="Rectangle 6"/>
          <p:cNvSpPr/>
          <p:nvPr/>
        </p:nvSpPr>
        <p:spPr>
          <a:xfrm>
            <a:off x="3182582" y="1656932"/>
            <a:ext cx="1844601" cy="1490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Layers</a:t>
            </a:r>
          </a:p>
        </p:txBody>
      </p:sp>
      <p:sp>
        <p:nvSpPr>
          <p:cNvPr id="8" name="Rectangle 7"/>
          <p:cNvSpPr/>
          <p:nvPr/>
        </p:nvSpPr>
        <p:spPr>
          <a:xfrm>
            <a:off x="5322036" y="1656932"/>
            <a:ext cx="1844601" cy="1490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Detection Filters</a:t>
            </a:r>
          </a:p>
          <a:p>
            <a:pPr algn="ctr"/>
            <a:br>
              <a:rPr lang="en-US" dirty="0"/>
            </a:br>
            <a:r>
              <a:rPr lang="en-US" dirty="0"/>
              <a:t>Simple Features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7461490" y="1656932"/>
            <a:ext cx="1844601" cy="1490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Detection Filters</a:t>
            </a:r>
          </a:p>
          <a:p>
            <a:pPr algn="ctr"/>
            <a:br>
              <a:rPr lang="en-US" dirty="0"/>
            </a:br>
            <a:r>
              <a:rPr lang="en-US" dirty="0"/>
              <a:t>Complex Features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9600944" y="1656932"/>
            <a:ext cx="1844601" cy="1490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Classification</a:t>
            </a:r>
            <a:endParaRPr lang="en-US" dirty="0"/>
          </a:p>
        </p:txBody>
      </p:sp>
      <p:cxnSp>
        <p:nvCxnSpPr>
          <p:cNvPr id="11" name="Straight Arrow Connector 10"/>
          <p:cNvCxnSpPr>
            <a:endCxn id="9" idx="1"/>
          </p:cNvCxnSpPr>
          <p:nvPr/>
        </p:nvCxnSpPr>
        <p:spPr>
          <a:xfrm>
            <a:off x="2887729" y="2402186"/>
            <a:ext cx="29485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027183" y="2402186"/>
            <a:ext cx="29485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166637" y="2402186"/>
            <a:ext cx="29485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9306091" y="2402186"/>
            <a:ext cx="29485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291133" y="1164354"/>
            <a:ext cx="1627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All Image Pixels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18144" y="1164354"/>
            <a:ext cx="1452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Edges/Curves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801771" y="1164354"/>
            <a:ext cx="1164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Eyes/Nose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244160" y="1164354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Dog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06097" y="4085115"/>
            <a:ext cx="2681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Inception v3</a:t>
            </a:r>
          </a:p>
          <a:p>
            <a:pPr algn="ctr"/>
            <a:r>
              <a:rPr lang="en-US" dirty="0"/>
              <a:t>(Google CNN Architecture)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72785" y="3270687"/>
            <a:ext cx="7577342" cy="2827296"/>
          </a:xfrm>
          <a:prstGeom prst="rect">
            <a:avLst/>
          </a:prstGeom>
        </p:spPr>
      </p:pic>
      <p:cxnSp>
        <p:nvCxnSpPr>
          <p:cNvPr id="21" name="Straight Arrow Connector 20"/>
          <p:cNvCxnSpPr>
            <a:stCxn id="9" idx="2"/>
          </p:cNvCxnSpPr>
          <p:nvPr/>
        </p:nvCxnSpPr>
        <p:spPr>
          <a:xfrm flipH="1">
            <a:off x="3895107" y="3147441"/>
            <a:ext cx="209776" cy="726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3" idx="2"/>
          </p:cNvCxnSpPr>
          <p:nvPr/>
        </p:nvCxnSpPr>
        <p:spPr>
          <a:xfrm>
            <a:off x="10523245" y="3147441"/>
            <a:ext cx="390203" cy="9376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1" idx="2"/>
          </p:cNvCxnSpPr>
          <p:nvPr/>
        </p:nvCxnSpPr>
        <p:spPr>
          <a:xfrm flipH="1">
            <a:off x="4637178" y="3147441"/>
            <a:ext cx="1607159" cy="726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1" idx="2"/>
          </p:cNvCxnSpPr>
          <p:nvPr/>
        </p:nvCxnSpPr>
        <p:spPr>
          <a:xfrm flipH="1">
            <a:off x="5230912" y="3147441"/>
            <a:ext cx="1013425" cy="726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2"/>
          </p:cNvCxnSpPr>
          <p:nvPr/>
        </p:nvCxnSpPr>
        <p:spPr>
          <a:xfrm flipH="1">
            <a:off x="5658331" y="3147441"/>
            <a:ext cx="586006" cy="726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1" idx="2"/>
          </p:cNvCxnSpPr>
          <p:nvPr/>
        </p:nvCxnSpPr>
        <p:spPr>
          <a:xfrm flipH="1">
            <a:off x="6244336" y="3147441"/>
            <a:ext cx="1" cy="7223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1" idx="2"/>
          </p:cNvCxnSpPr>
          <p:nvPr/>
        </p:nvCxnSpPr>
        <p:spPr>
          <a:xfrm>
            <a:off x="6244337" y="3147441"/>
            <a:ext cx="479319" cy="7223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1" idx="2"/>
          </p:cNvCxnSpPr>
          <p:nvPr/>
        </p:nvCxnSpPr>
        <p:spPr>
          <a:xfrm>
            <a:off x="6244337" y="3147441"/>
            <a:ext cx="980474" cy="7223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2" idx="2"/>
          </p:cNvCxnSpPr>
          <p:nvPr/>
        </p:nvCxnSpPr>
        <p:spPr>
          <a:xfrm flipH="1">
            <a:off x="7932717" y="3147441"/>
            <a:ext cx="451074" cy="726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2" idx="2"/>
          </p:cNvCxnSpPr>
          <p:nvPr/>
        </p:nvCxnSpPr>
        <p:spPr>
          <a:xfrm>
            <a:off x="8383791" y="3147441"/>
            <a:ext cx="118941" cy="7452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2" idx="2"/>
          </p:cNvCxnSpPr>
          <p:nvPr/>
        </p:nvCxnSpPr>
        <p:spPr>
          <a:xfrm>
            <a:off x="8383791" y="3147441"/>
            <a:ext cx="582017" cy="7452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2"/>
          </p:cNvCxnSpPr>
          <p:nvPr/>
        </p:nvCxnSpPr>
        <p:spPr>
          <a:xfrm>
            <a:off x="8383791" y="3147441"/>
            <a:ext cx="1112329" cy="6170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2" idx="2"/>
          </p:cNvCxnSpPr>
          <p:nvPr/>
        </p:nvCxnSpPr>
        <p:spPr>
          <a:xfrm>
            <a:off x="8383791" y="3147441"/>
            <a:ext cx="1844601" cy="5250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12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0" name="Chevron 39">
            <a:extLst>
              <a:ext uri="{FF2B5EF4-FFF2-40B4-BE49-F238E27FC236}">
                <a16:creationId xmlns:a16="http://schemas.microsoft.com/office/drawing/2014/main" id="{E91F268A-63E2-C740-987E-41EE258D9FD9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41" name="Chevron 40">
            <a:extLst>
              <a:ext uri="{FF2B5EF4-FFF2-40B4-BE49-F238E27FC236}">
                <a16:creationId xmlns:a16="http://schemas.microsoft.com/office/drawing/2014/main" id="{EAEB8DDA-08D6-A44F-AE99-C181735CE97A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42" name="Chevron 41">
            <a:extLst>
              <a:ext uri="{FF2B5EF4-FFF2-40B4-BE49-F238E27FC236}">
                <a16:creationId xmlns:a16="http://schemas.microsoft.com/office/drawing/2014/main" id="{0EB32D23-E7A0-E14B-BEE7-D909DF826ECC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43" name="Chevron 42">
            <a:extLst>
              <a:ext uri="{FF2B5EF4-FFF2-40B4-BE49-F238E27FC236}">
                <a16:creationId xmlns:a16="http://schemas.microsoft.com/office/drawing/2014/main" id="{95C9B1FB-14F6-6247-A679-0E7AE00FF914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44" name="Chevron 43">
            <a:extLst>
              <a:ext uri="{FF2B5EF4-FFF2-40B4-BE49-F238E27FC236}">
                <a16:creationId xmlns:a16="http://schemas.microsoft.com/office/drawing/2014/main" id="{9C68880C-622E-3943-A4A0-F407B4E13A7C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45" name="Chevron 44">
            <a:extLst>
              <a:ext uri="{FF2B5EF4-FFF2-40B4-BE49-F238E27FC236}">
                <a16:creationId xmlns:a16="http://schemas.microsoft.com/office/drawing/2014/main" id="{B78605D9-A0CC-9E40-93D0-09CA8B7D6377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280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9" grpId="0" animBg="1"/>
      <p:bldP spid="10" grpId="0" animBg="1"/>
      <p:bldP spid="15" grpId="0"/>
      <p:bldP spid="16" grpId="0"/>
      <p:bldP spid="17" grpId="0"/>
      <p:bldP spid="18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34" name="Content Placeholder 2"/>
          <p:cNvSpPr>
            <a:spLocks noGrp="1"/>
          </p:cNvSpPr>
          <p:nvPr>
            <p:ph idx="1"/>
          </p:nvPr>
        </p:nvSpPr>
        <p:spPr>
          <a:xfrm>
            <a:off x="838201" y="665020"/>
            <a:ext cx="10515600" cy="5120059"/>
          </a:xfrm>
        </p:spPr>
        <p:txBody>
          <a:bodyPr/>
          <a:lstStyle/>
          <a:p>
            <a:pPr marL="0" lvl="1" indent="0" algn="ctr">
              <a:spcBef>
                <a:spcPts val="1000"/>
              </a:spcBef>
              <a:buNone/>
            </a:pPr>
            <a:r>
              <a:rPr lang="en-US" sz="3600" dirty="0">
                <a:hlinkClick r:id="rId3"/>
              </a:rPr>
              <a:t>http://playground.tensorflow.org/</a:t>
            </a:r>
            <a:endParaRPr lang="en-US" sz="3600" dirty="0"/>
          </a:p>
          <a:p>
            <a:pPr lvl="1" algn="ctr"/>
            <a:endParaRPr lang="en-US" sz="3200" dirty="0"/>
          </a:p>
          <a:p>
            <a:pPr lvl="1" algn="ctr"/>
            <a:endParaRPr lang="en-US" sz="3200" dirty="0"/>
          </a:p>
          <a:p>
            <a:pPr algn="ctr"/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9419" y="1487167"/>
            <a:ext cx="9033164" cy="489654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13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Chevron 11">
            <a:extLst>
              <a:ext uri="{FF2B5EF4-FFF2-40B4-BE49-F238E27FC236}">
                <a16:creationId xmlns:a16="http://schemas.microsoft.com/office/drawing/2014/main" id="{6B2218AF-006F-FF4D-90F8-449963D18024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13" name="Chevron 12">
            <a:extLst>
              <a:ext uri="{FF2B5EF4-FFF2-40B4-BE49-F238E27FC236}">
                <a16:creationId xmlns:a16="http://schemas.microsoft.com/office/drawing/2014/main" id="{D16BC00C-696C-F14C-B9B7-AEE98A6B9A62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BAE72AE3-266D-B144-A6C5-E14B675C7DB7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15" name="Chevron 14">
            <a:extLst>
              <a:ext uri="{FF2B5EF4-FFF2-40B4-BE49-F238E27FC236}">
                <a16:creationId xmlns:a16="http://schemas.microsoft.com/office/drawing/2014/main" id="{352A966E-2D82-FE4F-9C0F-7ECBF881136F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16" name="Chevron 15">
            <a:extLst>
              <a:ext uri="{FF2B5EF4-FFF2-40B4-BE49-F238E27FC236}">
                <a16:creationId xmlns:a16="http://schemas.microsoft.com/office/drawing/2014/main" id="{0FCD23FB-80F0-4F4C-A31A-E4CB8611AA72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7" name="Chevron 16">
            <a:extLst>
              <a:ext uri="{FF2B5EF4-FFF2-40B4-BE49-F238E27FC236}">
                <a16:creationId xmlns:a16="http://schemas.microsoft.com/office/drawing/2014/main" id="{70B12D51-AA7D-0641-A159-B2FCBBBF18CF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043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Playground Demo 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74546" y="5437908"/>
            <a:ext cx="6957208" cy="9144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2 Clumps   1 Feature          1 Hidden Layer</a:t>
            </a:r>
          </a:p>
          <a:p>
            <a:pPr marL="0" indent="0">
              <a:buNone/>
            </a:pPr>
            <a:r>
              <a:rPr lang="en-US" sz="2800" dirty="0"/>
              <a:t>                                                1 Neuron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6929" y="612647"/>
            <a:ext cx="8726385" cy="482526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14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Chevron 11">
            <a:extLst>
              <a:ext uri="{FF2B5EF4-FFF2-40B4-BE49-F238E27FC236}">
                <a16:creationId xmlns:a16="http://schemas.microsoft.com/office/drawing/2014/main" id="{68159F1E-BE61-0449-84F4-AEF9A51D51AF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13" name="Chevron 12">
            <a:extLst>
              <a:ext uri="{FF2B5EF4-FFF2-40B4-BE49-F238E27FC236}">
                <a16:creationId xmlns:a16="http://schemas.microsoft.com/office/drawing/2014/main" id="{4ECA0AC5-BC2E-844B-82F3-22E542C0BC31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3109E6B8-0CF1-2149-B2A7-FB7EA44D2954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15" name="Chevron 14">
            <a:extLst>
              <a:ext uri="{FF2B5EF4-FFF2-40B4-BE49-F238E27FC236}">
                <a16:creationId xmlns:a16="http://schemas.microsoft.com/office/drawing/2014/main" id="{C9340730-2C05-9C4D-9045-467B7FEAFD4B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16" name="Chevron 15">
            <a:extLst>
              <a:ext uri="{FF2B5EF4-FFF2-40B4-BE49-F238E27FC236}">
                <a16:creationId xmlns:a16="http://schemas.microsoft.com/office/drawing/2014/main" id="{5E4942E3-4064-8E46-B7ED-61147AE6BEDF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7" name="Chevron 16">
            <a:extLst>
              <a:ext uri="{FF2B5EF4-FFF2-40B4-BE49-F238E27FC236}">
                <a16:creationId xmlns:a16="http://schemas.microsoft.com/office/drawing/2014/main" id="{C6A9218A-400A-9E46-AD7F-A2F2DCCEAE42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16618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8177" y="729343"/>
            <a:ext cx="8877794" cy="47976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Playground Demo 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74546" y="5417959"/>
            <a:ext cx="6957208" cy="9144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4 Clumps   1 Feature          1 Hidden Layer</a:t>
            </a:r>
          </a:p>
          <a:p>
            <a:pPr marL="0" indent="0">
              <a:buNone/>
            </a:pPr>
            <a:r>
              <a:rPr lang="en-US" sz="2800" dirty="0"/>
              <a:t>                                                1 Neuron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15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Chevron 12">
            <a:extLst>
              <a:ext uri="{FF2B5EF4-FFF2-40B4-BE49-F238E27FC236}">
                <a16:creationId xmlns:a16="http://schemas.microsoft.com/office/drawing/2014/main" id="{883B7C3F-4190-9E42-BB14-6FE47E235055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8E5C9AC6-F97E-3F41-9D7E-5CD1C4E20C9A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15" name="Chevron 14">
            <a:extLst>
              <a:ext uri="{FF2B5EF4-FFF2-40B4-BE49-F238E27FC236}">
                <a16:creationId xmlns:a16="http://schemas.microsoft.com/office/drawing/2014/main" id="{1074C180-1651-7747-9ACB-250579DEB6FD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16" name="Chevron 15">
            <a:extLst>
              <a:ext uri="{FF2B5EF4-FFF2-40B4-BE49-F238E27FC236}">
                <a16:creationId xmlns:a16="http://schemas.microsoft.com/office/drawing/2014/main" id="{54763016-C5EB-704B-BE05-65B7728DB039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17" name="Chevron 16">
            <a:extLst>
              <a:ext uri="{FF2B5EF4-FFF2-40B4-BE49-F238E27FC236}">
                <a16:creationId xmlns:a16="http://schemas.microsoft.com/office/drawing/2014/main" id="{732AAE00-8645-5849-99AA-51431F4FAEAB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8" name="Chevron 17">
            <a:extLst>
              <a:ext uri="{FF2B5EF4-FFF2-40B4-BE49-F238E27FC236}">
                <a16:creationId xmlns:a16="http://schemas.microsoft.com/office/drawing/2014/main" id="{8727E2BF-6424-0D4D-A541-4C621FAE63CB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79493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7553" y="657882"/>
            <a:ext cx="8720445" cy="47377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Playground Demo 3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02304" y="5395597"/>
            <a:ext cx="6957208" cy="9144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Spiral     1 Feature          1 Hidden Layer</a:t>
            </a:r>
          </a:p>
          <a:p>
            <a:pPr marL="0" indent="0">
              <a:buNone/>
            </a:pPr>
            <a:r>
              <a:rPr lang="en-US" sz="2800" dirty="0"/>
              <a:t>                                              1 Neuron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16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Chevron 12">
            <a:extLst>
              <a:ext uri="{FF2B5EF4-FFF2-40B4-BE49-F238E27FC236}">
                <a16:creationId xmlns:a16="http://schemas.microsoft.com/office/drawing/2014/main" id="{B477CDBB-F437-D44C-834F-D61F52DDA655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F8AB81AD-7C22-564A-AA5D-65A36F7E085C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15" name="Chevron 14">
            <a:extLst>
              <a:ext uri="{FF2B5EF4-FFF2-40B4-BE49-F238E27FC236}">
                <a16:creationId xmlns:a16="http://schemas.microsoft.com/office/drawing/2014/main" id="{7FFE4031-3806-904B-88C0-3169DFF9655B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16" name="Chevron 15">
            <a:extLst>
              <a:ext uri="{FF2B5EF4-FFF2-40B4-BE49-F238E27FC236}">
                <a16:creationId xmlns:a16="http://schemas.microsoft.com/office/drawing/2014/main" id="{78741CFC-E192-5145-90AB-E4805C287F57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17" name="Chevron 16">
            <a:extLst>
              <a:ext uri="{FF2B5EF4-FFF2-40B4-BE49-F238E27FC236}">
                <a16:creationId xmlns:a16="http://schemas.microsoft.com/office/drawing/2014/main" id="{C81A1662-5ACD-3E47-B714-B3CA5481F356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8" name="Chevron 17">
            <a:extLst>
              <a:ext uri="{FF2B5EF4-FFF2-40B4-BE49-F238E27FC236}">
                <a16:creationId xmlns:a16="http://schemas.microsoft.com/office/drawing/2014/main" id="{0F4ECBC1-4DF2-9E45-B115-7256B8502BCD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1271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 CNN “Learn”?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143001"/>
            <a:ext cx="6350759" cy="4983163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Backpropagation</a:t>
            </a:r>
          </a:p>
          <a:p>
            <a:endParaRPr lang="en-US" sz="2800" dirty="0"/>
          </a:p>
          <a:p>
            <a:r>
              <a:rPr lang="en-US" sz="2800" dirty="0"/>
              <a:t>Initial network settings are random</a:t>
            </a:r>
          </a:p>
          <a:p>
            <a:endParaRPr lang="en-US" sz="2800" dirty="0"/>
          </a:p>
          <a:p>
            <a:r>
              <a:rPr lang="en-US" sz="2800" dirty="0"/>
              <a:t>Test prediction using training data</a:t>
            </a:r>
          </a:p>
          <a:p>
            <a:endParaRPr lang="en-US" sz="2600" dirty="0"/>
          </a:p>
          <a:p>
            <a:r>
              <a:rPr lang="en-US" sz="2600" dirty="0"/>
              <a:t>Adjust network by a certain amount (Learning Rate) to reduce the error</a:t>
            </a:r>
          </a:p>
          <a:p>
            <a:endParaRPr lang="en-US" sz="2600" dirty="0"/>
          </a:p>
          <a:p>
            <a:r>
              <a:rPr lang="en-US" sz="2800" dirty="0"/>
              <a:t>Start at the end of the network and work backwards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17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03558" y="3300852"/>
            <a:ext cx="2352422" cy="854713"/>
          </a:xfrm>
          <a:prstGeom prst="rect">
            <a:avLst/>
          </a:prstGeom>
        </p:spPr>
      </p:pic>
      <p:cxnSp>
        <p:nvCxnSpPr>
          <p:cNvPr id="19" name="Straight Arrow Connector 18"/>
          <p:cNvCxnSpPr>
            <a:stCxn id="10" idx="7"/>
          </p:cNvCxnSpPr>
          <p:nvPr/>
        </p:nvCxnSpPr>
        <p:spPr bwMode="auto">
          <a:xfrm flipV="1">
            <a:off x="9024052" y="3697531"/>
            <a:ext cx="679506" cy="598791"/>
          </a:xfrm>
          <a:prstGeom prst="straightConnector1">
            <a:avLst/>
          </a:prstGeom>
          <a:noFill/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65" name="Group 64"/>
          <p:cNvGrpSpPr/>
          <p:nvPr/>
        </p:nvGrpSpPr>
        <p:grpSpPr>
          <a:xfrm>
            <a:off x="6960358" y="1937982"/>
            <a:ext cx="2256901" cy="3460093"/>
            <a:chOff x="6960358" y="1937982"/>
            <a:chExt cx="2256901" cy="3460093"/>
          </a:xfrm>
        </p:grpSpPr>
        <p:sp>
          <p:nvSpPr>
            <p:cNvPr id="5" name="Oval 4"/>
            <p:cNvSpPr/>
            <p:nvPr/>
          </p:nvSpPr>
          <p:spPr bwMode="auto">
            <a:xfrm>
              <a:off x="7342496" y="1937982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6" name="Oval 5"/>
            <p:cNvSpPr/>
            <p:nvPr/>
          </p:nvSpPr>
          <p:spPr bwMode="auto">
            <a:xfrm>
              <a:off x="7342496" y="2927573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7342496" y="3917164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7342496" y="4906756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8591037" y="2736765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10" name="Oval 9"/>
            <p:cNvSpPr/>
            <p:nvPr/>
          </p:nvSpPr>
          <p:spPr bwMode="auto">
            <a:xfrm>
              <a:off x="8604685" y="4224370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434672" y="2261138"/>
              <a:ext cx="782587" cy="461665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/>
                <a:t>Dog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93592" y="3730118"/>
              <a:ext cx="681598" cy="461665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/>
                <a:t>Cat</a:t>
              </a:r>
            </a:p>
          </p:txBody>
        </p:sp>
        <p:cxnSp>
          <p:nvCxnSpPr>
            <p:cNvPr id="15" name="Straight Arrow Connector 14"/>
            <p:cNvCxnSpPr>
              <a:endCxn id="5" idx="2"/>
            </p:cNvCxnSpPr>
            <p:nvPr/>
          </p:nvCxnSpPr>
          <p:spPr bwMode="auto">
            <a:xfrm>
              <a:off x="6960358" y="2183641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6" name="Straight Arrow Connector 15"/>
            <p:cNvCxnSpPr/>
            <p:nvPr/>
          </p:nvCxnSpPr>
          <p:spPr bwMode="auto">
            <a:xfrm>
              <a:off x="6961495" y="3224281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7" name="Straight Arrow Connector 16"/>
            <p:cNvCxnSpPr/>
            <p:nvPr/>
          </p:nvCxnSpPr>
          <p:spPr bwMode="auto">
            <a:xfrm>
              <a:off x="6960358" y="4191911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8" name="Straight Arrow Connector 17"/>
            <p:cNvCxnSpPr/>
            <p:nvPr/>
          </p:nvCxnSpPr>
          <p:spPr bwMode="auto">
            <a:xfrm>
              <a:off x="6960358" y="5181502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4" name="Straight Arrow Connector 23"/>
            <p:cNvCxnSpPr/>
            <p:nvPr/>
          </p:nvCxnSpPr>
          <p:spPr bwMode="auto">
            <a:xfrm flipV="1">
              <a:off x="6974006" y="2236829"/>
              <a:ext cx="378042" cy="244784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6" name="Straight Arrow Connector 25"/>
            <p:cNvCxnSpPr/>
            <p:nvPr/>
          </p:nvCxnSpPr>
          <p:spPr bwMode="auto">
            <a:xfrm flipV="1">
              <a:off x="6974006" y="3300852"/>
              <a:ext cx="378042" cy="244784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7" name="Straight Arrow Connector 26"/>
            <p:cNvCxnSpPr/>
            <p:nvPr/>
          </p:nvCxnSpPr>
          <p:spPr bwMode="auto">
            <a:xfrm flipV="1">
              <a:off x="6974006" y="4271985"/>
              <a:ext cx="378042" cy="244784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8" name="Straight Arrow Connector 27"/>
            <p:cNvCxnSpPr/>
            <p:nvPr/>
          </p:nvCxnSpPr>
          <p:spPr bwMode="auto">
            <a:xfrm>
              <a:off x="6974006" y="2867555"/>
              <a:ext cx="354842" cy="27650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1" name="Straight Arrow Connector 30"/>
            <p:cNvCxnSpPr/>
            <p:nvPr/>
          </p:nvCxnSpPr>
          <p:spPr bwMode="auto">
            <a:xfrm>
              <a:off x="6974006" y="3837086"/>
              <a:ext cx="354842" cy="27650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2" name="Straight Arrow Connector 31"/>
            <p:cNvCxnSpPr/>
            <p:nvPr/>
          </p:nvCxnSpPr>
          <p:spPr bwMode="auto">
            <a:xfrm>
              <a:off x="6974006" y="4837565"/>
              <a:ext cx="354842" cy="27650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4" name="Straight Arrow Connector 33"/>
            <p:cNvCxnSpPr>
              <a:stCxn id="5" idx="6"/>
              <a:endCxn id="9" idx="2"/>
            </p:cNvCxnSpPr>
            <p:nvPr/>
          </p:nvCxnSpPr>
          <p:spPr bwMode="auto">
            <a:xfrm>
              <a:off x="7833815" y="2183642"/>
              <a:ext cx="757222" cy="798783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8" name="Straight Arrow Connector 37"/>
            <p:cNvCxnSpPr>
              <a:stCxn id="5" idx="6"/>
              <a:endCxn id="10" idx="2"/>
            </p:cNvCxnSpPr>
            <p:nvPr/>
          </p:nvCxnSpPr>
          <p:spPr bwMode="auto">
            <a:xfrm>
              <a:off x="7833815" y="2183642"/>
              <a:ext cx="770870" cy="2286388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1" name="Straight Arrow Connector 40"/>
            <p:cNvCxnSpPr>
              <a:stCxn id="6" idx="6"/>
              <a:endCxn id="9" idx="2"/>
            </p:cNvCxnSpPr>
            <p:nvPr/>
          </p:nvCxnSpPr>
          <p:spPr bwMode="auto">
            <a:xfrm flipV="1">
              <a:off x="7833815" y="2982425"/>
              <a:ext cx="757222" cy="190808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4" name="Straight Arrow Connector 43"/>
            <p:cNvCxnSpPr>
              <a:stCxn id="6" idx="6"/>
              <a:endCxn id="10" idx="2"/>
            </p:cNvCxnSpPr>
            <p:nvPr/>
          </p:nvCxnSpPr>
          <p:spPr bwMode="auto">
            <a:xfrm>
              <a:off x="7833815" y="3173233"/>
              <a:ext cx="770870" cy="1296797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7" name="Straight Arrow Connector 46"/>
            <p:cNvCxnSpPr>
              <a:stCxn id="7" idx="6"/>
              <a:endCxn id="9" idx="2"/>
            </p:cNvCxnSpPr>
            <p:nvPr/>
          </p:nvCxnSpPr>
          <p:spPr bwMode="auto">
            <a:xfrm flipV="1">
              <a:off x="7833815" y="2982425"/>
              <a:ext cx="757222" cy="1180399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0" name="Straight Arrow Connector 49"/>
            <p:cNvCxnSpPr>
              <a:stCxn id="7" idx="6"/>
              <a:endCxn id="10" idx="2"/>
            </p:cNvCxnSpPr>
            <p:nvPr/>
          </p:nvCxnSpPr>
          <p:spPr bwMode="auto">
            <a:xfrm>
              <a:off x="7833815" y="4162824"/>
              <a:ext cx="770870" cy="30720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3" name="Straight Arrow Connector 52"/>
            <p:cNvCxnSpPr>
              <a:stCxn id="8" idx="6"/>
              <a:endCxn id="9" idx="2"/>
            </p:cNvCxnSpPr>
            <p:nvPr/>
          </p:nvCxnSpPr>
          <p:spPr bwMode="auto">
            <a:xfrm flipV="1">
              <a:off x="7833815" y="2982425"/>
              <a:ext cx="757222" cy="216999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6" name="Straight Arrow Connector 55"/>
            <p:cNvCxnSpPr>
              <a:stCxn id="8" idx="6"/>
              <a:endCxn id="10" idx="2"/>
            </p:cNvCxnSpPr>
            <p:nvPr/>
          </p:nvCxnSpPr>
          <p:spPr bwMode="auto">
            <a:xfrm flipV="1">
              <a:off x="7833815" y="4470030"/>
              <a:ext cx="770870" cy="68238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66" name="TextBox 65"/>
          <p:cNvSpPr txBox="1"/>
          <p:nvPr/>
        </p:nvSpPr>
        <p:spPr>
          <a:xfrm>
            <a:off x="8325134" y="9962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72" name="Group 71"/>
          <p:cNvGrpSpPr/>
          <p:nvPr/>
        </p:nvGrpSpPr>
        <p:grpSpPr>
          <a:xfrm>
            <a:off x="7439470" y="1989889"/>
            <a:ext cx="312906" cy="3347192"/>
            <a:chOff x="7439470" y="1989889"/>
            <a:chExt cx="312906" cy="3347192"/>
          </a:xfrm>
        </p:grpSpPr>
        <p:sp>
          <p:nvSpPr>
            <p:cNvPr id="67" name="TextBox 66"/>
            <p:cNvSpPr txBox="1"/>
            <p:nvPr/>
          </p:nvSpPr>
          <p:spPr>
            <a:xfrm>
              <a:off x="7439470" y="1989889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?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7439470" y="3005808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?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7439470" y="3975339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?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7439470" y="4967749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?</a:t>
              </a: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6961932" y="1935037"/>
            <a:ext cx="2256901" cy="3460093"/>
            <a:chOff x="6960358" y="1937982"/>
            <a:chExt cx="2256901" cy="3460093"/>
          </a:xfrm>
        </p:grpSpPr>
        <p:sp>
          <p:nvSpPr>
            <p:cNvPr id="74" name="Oval 73"/>
            <p:cNvSpPr/>
            <p:nvPr/>
          </p:nvSpPr>
          <p:spPr bwMode="auto">
            <a:xfrm>
              <a:off x="7342496" y="1937982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75" name="Oval 74"/>
            <p:cNvSpPr/>
            <p:nvPr/>
          </p:nvSpPr>
          <p:spPr bwMode="auto">
            <a:xfrm>
              <a:off x="7342496" y="2927573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76" name="Oval 75"/>
            <p:cNvSpPr/>
            <p:nvPr/>
          </p:nvSpPr>
          <p:spPr bwMode="auto">
            <a:xfrm>
              <a:off x="7342496" y="3917164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77" name="Oval 76"/>
            <p:cNvSpPr/>
            <p:nvPr/>
          </p:nvSpPr>
          <p:spPr bwMode="auto">
            <a:xfrm>
              <a:off x="7342496" y="4906756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78" name="Oval 77"/>
            <p:cNvSpPr/>
            <p:nvPr/>
          </p:nvSpPr>
          <p:spPr bwMode="auto">
            <a:xfrm>
              <a:off x="8591037" y="2736765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79" name="Oval 78"/>
            <p:cNvSpPr/>
            <p:nvPr/>
          </p:nvSpPr>
          <p:spPr bwMode="auto">
            <a:xfrm>
              <a:off x="8604685" y="4224370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8434672" y="2261138"/>
              <a:ext cx="782587" cy="461665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/>
                <a:t>Dog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493592" y="3730118"/>
              <a:ext cx="681598" cy="461665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/>
                <a:t>Cat</a:t>
              </a:r>
            </a:p>
          </p:txBody>
        </p:sp>
        <p:cxnSp>
          <p:nvCxnSpPr>
            <p:cNvPr id="82" name="Straight Arrow Connector 81"/>
            <p:cNvCxnSpPr>
              <a:endCxn id="76" idx="2"/>
            </p:cNvCxnSpPr>
            <p:nvPr/>
          </p:nvCxnSpPr>
          <p:spPr bwMode="auto">
            <a:xfrm>
              <a:off x="6960358" y="2183641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3" name="Straight Arrow Connector 82"/>
            <p:cNvCxnSpPr/>
            <p:nvPr/>
          </p:nvCxnSpPr>
          <p:spPr bwMode="auto">
            <a:xfrm>
              <a:off x="6961495" y="3224281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4" name="Straight Arrow Connector 83"/>
            <p:cNvCxnSpPr/>
            <p:nvPr/>
          </p:nvCxnSpPr>
          <p:spPr bwMode="auto">
            <a:xfrm>
              <a:off x="6960358" y="4191911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5" name="Straight Arrow Connector 84"/>
            <p:cNvCxnSpPr/>
            <p:nvPr/>
          </p:nvCxnSpPr>
          <p:spPr bwMode="auto">
            <a:xfrm>
              <a:off x="6960358" y="5181502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" name="Straight Arrow Connector 85"/>
            <p:cNvCxnSpPr/>
            <p:nvPr/>
          </p:nvCxnSpPr>
          <p:spPr bwMode="auto">
            <a:xfrm flipV="1">
              <a:off x="6974006" y="2236829"/>
              <a:ext cx="378042" cy="244784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7" name="Straight Arrow Connector 86"/>
            <p:cNvCxnSpPr/>
            <p:nvPr/>
          </p:nvCxnSpPr>
          <p:spPr bwMode="auto">
            <a:xfrm flipV="1">
              <a:off x="6974006" y="3300852"/>
              <a:ext cx="378042" cy="244784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8" name="Straight Arrow Connector 87"/>
            <p:cNvCxnSpPr/>
            <p:nvPr/>
          </p:nvCxnSpPr>
          <p:spPr bwMode="auto">
            <a:xfrm flipV="1">
              <a:off x="6974006" y="4271985"/>
              <a:ext cx="378042" cy="244784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9" name="Straight Arrow Connector 88"/>
            <p:cNvCxnSpPr/>
            <p:nvPr/>
          </p:nvCxnSpPr>
          <p:spPr bwMode="auto">
            <a:xfrm>
              <a:off x="6974006" y="2867555"/>
              <a:ext cx="354842" cy="27650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0" name="Straight Arrow Connector 89"/>
            <p:cNvCxnSpPr/>
            <p:nvPr/>
          </p:nvCxnSpPr>
          <p:spPr bwMode="auto">
            <a:xfrm>
              <a:off x="6974006" y="3837086"/>
              <a:ext cx="354842" cy="27650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1" name="Straight Arrow Connector 90"/>
            <p:cNvCxnSpPr/>
            <p:nvPr/>
          </p:nvCxnSpPr>
          <p:spPr bwMode="auto">
            <a:xfrm>
              <a:off x="6974006" y="4837565"/>
              <a:ext cx="354842" cy="27650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2" name="Straight Arrow Connector 91"/>
            <p:cNvCxnSpPr>
              <a:stCxn id="76" idx="6"/>
              <a:endCxn id="80" idx="2"/>
            </p:cNvCxnSpPr>
            <p:nvPr/>
          </p:nvCxnSpPr>
          <p:spPr bwMode="auto">
            <a:xfrm>
              <a:off x="7833815" y="2183642"/>
              <a:ext cx="757222" cy="798783"/>
            </a:xfrm>
            <a:prstGeom prst="straightConnector1">
              <a:avLst/>
            </a:prstGeom>
            <a:noFill/>
            <a:ln w="952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3" name="Straight Arrow Connector 92"/>
            <p:cNvCxnSpPr>
              <a:stCxn id="76" idx="6"/>
              <a:endCxn id="81" idx="2"/>
            </p:cNvCxnSpPr>
            <p:nvPr/>
          </p:nvCxnSpPr>
          <p:spPr bwMode="auto">
            <a:xfrm>
              <a:off x="7833815" y="2183642"/>
              <a:ext cx="770870" cy="2286388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4" name="Straight Arrow Connector 93"/>
            <p:cNvCxnSpPr>
              <a:stCxn id="77" idx="6"/>
              <a:endCxn id="80" idx="2"/>
            </p:cNvCxnSpPr>
            <p:nvPr/>
          </p:nvCxnSpPr>
          <p:spPr bwMode="auto">
            <a:xfrm flipV="1">
              <a:off x="7833815" y="2982425"/>
              <a:ext cx="757222" cy="190808"/>
            </a:xfrm>
            <a:prstGeom prst="straightConnector1">
              <a:avLst/>
            </a:prstGeom>
            <a:noFill/>
            <a:ln w="952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5" name="Straight Arrow Connector 94"/>
            <p:cNvCxnSpPr>
              <a:stCxn id="77" idx="6"/>
              <a:endCxn id="81" idx="2"/>
            </p:cNvCxnSpPr>
            <p:nvPr/>
          </p:nvCxnSpPr>
          <p:spPr bwMode="auto">
            <a:xfrm>
              <a:off x="7833815" y="3173233"/>
              <a:ext cx="770870" cy="1296797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6" name="Straight Arrow Connector 95"/>
            <p:cNvCxnSpPr>
              <a:stCxn id="78" idx="6"/>
              <a:endCxn id="80" idx="2"/>
            </p:cNvCxnSpPr>
            <p:nvPr/>
          </p:nvCxnSpPr>
          <p:spPr bwMode="auto">
            <a:xfrm flipV="1">
              <a:off x="7833815" y="2982425"/>
              <a:ext cx="757222" cy="1180399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7" name="Straight Arrow Connector 96"/>
            <p:cNvCxnSpPr>
              <a:stCxn id="78" idx="6"/>
              <a:endCxn id="81" idx="2"/>
            </p:cNvCxnSpPr>
            <p:nvPr/>
          </p:nvCxnSpPr>
          <p:spPr bwMode="auto">
            <a:xfrm>
              <a:off x="7833815" y="4162824"/>
              <a:ext cx="770870" cy="30720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8" name="Straight Arrow Connector 97"/>
            <p:cNvCxnSpPr>
              <a:stCxn id="79" idx="6"/>
              <a:endCxn id="80" idx="2"/>
            </p:cNvCxnSpPr>
            <p:nvPr/>
          </p:nvCxnSpPr>
          <p:spPr bwMode="auto">
            <a:xfrm flipV="1">
              <a:off x="7833815" y="2982425"/>
              <a:ext cx="757222" cy="2169991"/>
            </a:xfrm>
            <a:prstGeom prst="straightConnector1">
              <a:avLst/>
            </a:prstGeom>
            <a:noFill/>
            <a:ln w="952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9" name="Straight Arrow Connector 98"/>
            <p:cNvCxnSpPr>
              <a:stCxn id="79" idx="6"/>
              <a:endCxn id="81" idx="2"/>
            </p:cNvCxnSpPr>
            <p:nvPr/>
          </p:nvCxnSpPr>
          <p:spPr bwMode="auto">
            <a:xfrm flipV="1">
              <a:off x="7833815" y="4470030"/>
              <a:ext cx="770870" cy="68238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100" name="Group 99"/>
          <p:cNvGrpSpPr/>
          <p:nvPr/>
        </p:nvGrpSpPr>
        <p:grpSpPr>
          <a:xfrm>
            <a:off x="6960358" y="1935037"/>
            <a:ext cx="2256901" cy="3460093"/>
            <a:chOff x="6960358" y="1937982"/>
            <a:chExt cx="2256901" cy="3460093"/>
          </a:xfrm>
        </p:grpSpPr>
        <p:sp>
          <p:nvSpPr>
            <p:cNvPr id="101" name="Oval 100"/>
            <p:cNvSpPr/>
            <p:nvPr/>
          </p:nvSpPr>
          <p:spPr bwMode="auto">
            <a:xfrm>
              <a:off x="7342496" y="1937982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102" name="Oval 101"/>
            <p:cNvSpPr/>
            <p:nvPr/>
          </p:nvSpPr>
          <p:spPr bwMode="auto">
            <a:xfrm>
              <a:off x="7342496" y="2927573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103" name="Oval 102"/>
            <p:cNvSpPr/>
            <p:nvPr/>
          </p:nvSpPr>
          <p:spPr bwMode="auto">
            <a:xfrm>
              <a:off x="7342496" y="3917164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104" name="Oval 103"/>
            <p:cNvSpPr/>
            <p:nvPr/>
          </p:nvSpPr>
          <p:spPr bwMode="auto">
            <a:xfrm>
              <a:off x="7342496" y="4906756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8591037" y="2736765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106" name="Oval 105"/>
            <p:cNvSpPr/>
            <p:nvPr/>
          </p:nvSpPr>
          <p:spPr bwMode="auto">
            <a:xfrm>
              <a:off x="8604685" y="4224370"/>
              <a:ext cx="491319" cy="491319"/>
            </a:xfrm>
            <a:prstGeom prst="ellipse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ヒラギノ角ゴ Pro W3" pitchFamily="1" charset="-128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8434672" y="2261138"/>
              <a:ext cx="782587" cy="461665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/>
                <a:t>Dog</a:t>
              </a: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8493592" y="3730118"/>
              <a:ext cx="681598" cy="461665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/>
                <a:t>Cat</a:t>
              </a:r>
            </a:p>
          </p:txBody>
        </p:sp>
        <p:cxnSp>
          <p:nvCxnSpPr>
            <p:cNvPr id="109" name="Straight Arrow Connector 108"/>
            <p:cNvCxnSpPr>
              <a:endCxn id="103" idx="2"/>
            </p:cNvCxnSpPr>
            <p:nvPr/>
          </p:nvCxnSpPr>
          <p:spPr bwMode="auto">
            <a:xfrm>
              <a:off x="6960358" y="2183641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0" name="Straight Arrow Connector 109"/>
            <p:cNvCxnSpPr/>
            <p:nvPr/>
          </p:nvCxnSpPr>
          <p:spPr bwMode="auto">
            <a:xfrm>
              <a:off x="6961495" y="3224281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1" name="Straight Arrow Connector 110"/>
            <p:cNvCxnSpPr/>
            <p:nvPr/>
          </p:nvCxnSpPr>
          <p:spPr bwMode="auto">
            <a:xfrm>
              <a:off x="6960358" y="4191911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2" name="Straight Arrow Connector 111"/>
            <p:cNvCxnSpPr/>
            <p:nvPr/>
          </p:nvCxnSpPr>
          <p:spPr bwMode="auto">
            <a:xfrm>
              <a:off x="6960358" y="5181502"/>
              <a:ext cx="382138" cy="1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3" name="Straight Arrow Connector 112"/>
            <p:cNvCxnSpPr/>
            <p:nvPr/>
          </p:nvCxnSpPr>
          <p:spPr bwMode="auto">
            <a:xfrm flipV="1">
              <a:off x="6974006" y="2236829"/>
              <a:ext cx="378042" cy="244784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4" name="Straight Arrow Connector 113"/>
            <p:cNvCxnSpPr/>
            <p:nvPr/>
          </p:nvCxnSpPr>
          <p:spPr bwMode="auto">
            <a:xfrm flipV="1">
              <a:off x="6974006" y="3300852"/>
              <a:ext cx="378042" cy="244784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5" name="Straight Arrow Connector 114"/>
            <p:cNvCxnSpPr/>
            <p:nvPr/>
          </p:nvCxnSpPr>
          <p:spPr bwMode="auto">
            <a:xfrm flipV="1">
              <a:off x="6974006" y="4271985"/>
              <a:ext cx="378042" cy="244784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6" name="Straight Arrow Connector 115"/>
            <p:cNvCxnSpPr/>
            <p:nvPr/>
          </p:nvCxnSpPr>
          <p:spPr bwMode="auto">
            <a:xfrm>
              <a:off x="6974006" y="2867555"/>
              <a:ext cx="354842" cy="27650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7" name="Straight Arrow Connector 116"/>
            <p:cNvCxnSpPr/>
            <p:nvPr/>
          </p:nvCxnSpPr>
          <p:spPr bwMode="auto">
            <a:xfrm>
              <a:off x="6974006" y="3837086"/>
              <a:ext cx="354842" cy="27650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8" name="Straight Arrow Connector 117"/>
            <p:cNvCxnSpPr/>
            <p:nvPr/>
          </p:nvCxnSpPr>
          <p:spPr bwMode="auto">
            <a:xfrm>
              <a:off x="6974006" y="4837565"/>
              <a:ext cx="354842" cy="276506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9" name="Straight Arrow Connector 118"/>
            <p:cNvCxnSpPr>
              <a:stCxn id="103" idx="6"/>
              <a:endCxn id="107" idx="2"/>
            </p:cNvCxnSpPr>
            <p:nvPr/>
          </p:nvCxnSpPr>
          <p:spPr bwMode="auto">
            <a:xfrm>
              <a:off x="7833815" y="2183642"/>
              <a:ext cx="757222" cy="798783"/>
            </a:xfrm>
            <a:prstGeom prst="straightConnector1">
              <a:avLst/>
            </a:prstGeom>
            <a:noFill/>
            <a:ln w="952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20" name="Straight Arrow Connector 119"/>
            <p:cNvCxnSpPr>
              <a:stCxn id="103" idx="6"/>
              <a:endCxn id="108" idx="2"/>
            </p:cNvCxnSpPr>
            <p:nvPr/>
          </p:nvCxnSpPr>
          <p:spPr bwMode="auto">
            <a:xfrm>
              <a:off x="7833815" y="2183642"/>
              <a:ext cx="770870" cy="2286388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21" name="Straight Arrow Connector 120"/>
            <p:cNvCxnSpPr>
              <a:stCxn id="104" idx="6"/>
              <a:endCxn id="107" idx="2"/>
            </p:cNvCxnSpPr>
            <p:nvPr/>
          </p:nvCxnSpPr>
          <p:spPr bwMode="auto">
            <a:xfrm flipV="1">
              <a:off x="7833815" y="2982425"/>
              <a:ext cx="757222" cy="190808"/>
            </a:xfrm>
            <a:prstGeom prst="straightConnector1">
              <a:avLst/>
            </a:prstGeom>
            <a:noFill/>
            <a:ln w="952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22" name="Straight Arrow Connector 121"/>
            <p:cNvCxnSpPr>
              <a:stCxn id="104" idx="6"/>
              <a:endCxn id="108" idx="2"/>
            </p:cNvCxnSpPr>
            <p:nvPr/>
          </p:nvCxnSpPr>
          <p:spPr bwMode="auto">
            <a:xfrm>
              <a:off x="7833815" y="3173233"/>
              <a:ext cx="770870" cy="1296797"/>
            </a:xfrm>
            <a:prstGeom prst="straightConnector1">
              <a:avLst/>
            </a:prstGeom>
            <a:noFill/>
            <a:ln w="762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23" name="Straight Arrow Connector 122"/>
            <p:cNvCxnSpPr>
              <a:stCxn id="105" idx="6"/>
              <a:endCxn id="107" idx="2"/>
            </p:cNvCxnSpPr>
            <p:nvPr/>
          </p:nvCxnSpPr>
          <p:spPr bwMode="auto">
            <a:xfrm flipV="1">
              <a:off x="7833815" y="2982425"/>
              <a:ext cx="757222" cy="1180399"/>
            </a:xfrm>
            <a:prstGeom prst="straightConnector1">
              <a:avLst/>
            </a:prstGeom>
            <a:noFill/>
            <a:ln w="381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24" name="Straight Arrow Connector 123"/>
            <p:cNvCxnSpPr>
              <a:stCxn id="105" idx="6"/>
              <a:endCxn id="108" idx="2"/>
            </p:cNvCxnSpPr>
            <p:nvPr/>
          </p:nvCxnSpPr>
          <p:spPr bwMode="auto">
            <a:xfrm>
              <a:off x="7833815" y="4162824"/>
              <a:ext cx="770870" cy="307206"/>
            </a:xfrm>
            <a:prstGeom prst="straightConnector1">
              <a:avLst/>
            </a:prstGeom>
            <a:noFill/>
            <a:ln w="762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25" name="Straight Arrow Connector 124"/>
            <p:cNvCxnSpPr>
              <a:stCxn id="106" idx="6"/>
              <a:endCxn id="107" idx="2"/>
            </p:cNvCxnSpPr>
            <p:nvPr/>
          </p:nvCxnSpPr>
          <p:spPr bwMode="auto">
            <a:xfrm flipV="1">
              <a:off x="7833815" y="2982425"/>
              <a:ext cx="757222" cy="2169991"/>
            </a:xfrm>
            <a:prstGeom prst="straightConnector1">
              <a:avLst/>
            </a:prstGeom>
            <a:noFill/>
            <a:ln w="952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26" name="Straight Arrow Connector 125"/>
            <p:cNvCxnSpPr>
              <a:stCxn id="106" idx="6"/>
              <a:endCxn id="108" idx="2"/>
            </p:cNvCxnSpPr>
            <p:nvPr/>
          </p:nvCxnSpPr>
          <p:spPr bwMode="auto">
            <a:xfrm flipV="1">
              <a:off x="7833815" y="4470030"/>
              <a:ext cx="770870" cy="682386"/>
            </a:xfrm>
            <a:prstGeom prst="straightConnector1">
              <a:avLst/>
            </a:prstGeom>
            <a:noFill/>
            <a:ln w="762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133" name="Chevron 132">
            <a:extLst>
              <a:ext uri="{FF2B5EF4-FFF2-40B4-BE49-F238E27FC236}">
                <a16:creationId xmlns:a16="http://schemas.microsoft.com/office/drawing/2014/main" id="{5B921DB5-29E3-634D-81FA-B120BD509A10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134" name="Chevron 133">
            <a:extLst>
              <a:ext uri="{FF2B5EF4-FFF2-40B4-BE49-F238E27FC236}">
                <a16:creationId xmlns:a16="http://schemas.microsoft.com/office/drawing/2014/main" id="{3657DD72-6503-2748-A7CC-98626B304BD7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135" name="Chevron 134">
            <a:extLst>
              <a:ext uri="{FF2B5EF4-FFF2-40B4-BE49-F238E27FC236}">
                <a16:creationId xmlns:a16="http://schemas.microsoft.com/office/drawing/2014/main" id="{97EAEBD4-AF59-444C-B3B8-A7EC09AB7011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136" name="Chevron 135">
            <a:extLst>
              <a:ext uri="{FF2B5EF4-FFF2-40B4-BE49-F238E27FC236}">
                <a16:creationId xmlns:a16="http://schemas.microsoft.com/office/drawing/2014/main" id="{4334C738-987F-644F-8EF9-9DC3914A995F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137" name="Chevron 136">
            <a:extLst>
              <a:ext uri="{FF2B5EF4-FFF2-40B4-BE49-F238E27FC236}">
                <a16:creationId xmlns:a16="http://schemas.microsoft.com/office/drawing/2014/main" id="{9E96269A-FEBB-1246-BEA6-E37A60BA9DF4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38" name="Chevron 137">
            <a:extLst>
              <a:ext uri="{FF2B5EF4-FFF2-40B4-BE49-F238E27FC236}">
                <a16:creationId xmlns:a16="http://schemas.microsoft.com/office/drawing/2014/main" id="{05223CAF-3D30-1441-A1AF-9EF6B9A19F6E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154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that it?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18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3040" y="2097972"/>
            <a:ext cx="2425182" cy="24251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9747" y="4523154"/>
            <a:ext cx="1548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2"/>
                </a:solidFill>
              </a:rPr>
              <a:t>Orange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01512" y="1451641"/>
            <a:ext cx="1013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Blue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731515" y="3433788"/>
            <a:ext cx="315374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486427" y="2607662"/>
            <a:ext cx="39106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How to get to here?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6496" y="2154541"/>
            <a:ext cx="2312043" cy="231204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86384" y="1602402"/>
            <a:ext cx="172354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Cat</a:t>
            </a:r>
          </a:p>
          <a:p>
            <a:r>
              <a:rPr lang="en-US" sz="3600" dirty="0"/>
              <a:t>Typing</a:t>
            </a:r>
          </a:p>
          <a:p>
            <a:r>
              <a:rPr lang="en-US" sz="3600" dirty="0"/>
              <a:t>on a</a:t>
            </a:r>
          </a:p>
          <a:p>
            <a:r>
              <a:rPr lang="en-US" sz="3600" dirty="0"/>
              <a:t>Laptop</a:t>
            </a:r>
          </a:p>
          <a:p>
            <a:r>
              <a:rPr lang="en-US" sz="3600" dirty="0"/>
              <a:t>in the</a:t>
            </a:r>
          </a:p>
          <a:p>
            <a:r>
              <a:rPr lang="en-US" sz="3600" dirty="0"/>
              <a:t>Kitchen</a:t>
            </a:r>
          </a:p>
        </p:txBody>
      </p:sp>
      <p:sp>
        <p:nvSpPr>
          <p:cNvPr id="21" name="Chevron 20">
            <a:extLst>
              <a:ext uri="{FF2B5EF4-FFF2-40B4-BE49-F238E27FC236}">
                <a16:creationId xmlns:a16="http://schemas.microsoft.com/office/drawing/2014/main" id="{B51FF2EE-C15B-1549-9B19-ACB477A71751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22" name="Chevron 21">
            <a:extLst>
              <a:ext uri="{FF2B5EF4-FFF2-40B4-BE49-F238E27FC236}">
                <a16:creationId xmlns:a16="http://schemas.microsoft.com/office/drawing/2014/main" id="{9F5C2714-4780-6D48-B95E-9D9A5E2050DD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23" name="Chevron 22">
            <a:extLst>
              <a:ext uri="{FF2B5EF4-FFF2-40B4-BE49-F238E27FC236}">
                <a16:creationId xmlns:a16="http://schemas.microsoft.com/office/drawing/2014/main" id="{A46EE488-0C32-8C49-9A33-7ECE8D65DBE3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24" name="Chevron 23">
            <a:extLst>
              <a:ext uri="{FF2B5EF4-FFF2-40B4-BE49-F238E27FC236}">
                <a16:creationId xmlns:a16="http://schemas.microsoft.com/office/drawing/2014/main" id="{DF1F7F08-3B51-8F4E-B717-8F1BF060888C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25" name="Chevron 24">
            <a:extLst>
              <a:ext uri="{FF2B5EF4-FFF2-40B4-BE49-F238E27FC236}">
                <a16:creationId xmlns:a16="http://schemas.microsoft.com/office/drawing/2014/main" id="{2990F3CA-0EBF-8448-A748-2EE561C7148D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26" name="Chevron 25">
            <a:extLst>
              <a:ext uri="{FF2B5EF4-FFF2-40B4-BE49-F238E27FC236}">
                <a16:creationId xmlns:a16="http://schemas.microsoft.com/office/drawing/2014/main" id="{0BDB3A8C-16E3-7542-BB98-8EBEF44BE2D1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72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complex are these models?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5307" y="1419656"/>
            <a:ext cx="2352422" cy="8547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1952" y="798621"/>
            <a:ext cx="117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Input Data</a:t>
            </a:r>
          </a:p>
        </p:txBody>
      </p:sp>
      <p:sp>
        <p:nvSpPr>
          <p:cNvPr id="7" name="Rectangle 6"/>
          <p:cNvSpPr/>
          <p:nvPr/>
        </p:nvSpPr>
        <p:spPr>
          <a:xfrm>
            <a:off x="3182582" y="1101757"/>
            <a:ext cx="1844601" cy="1490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Layers</a:t>
            </a:r>
          </a:p>
        </p:txBody>
      </p:sp>
      <p:sp>
        <p:nvSpPr>
          <p:cNvPr id="8" name="Rectangle 7"/>
          <p:cNvSpPr/>
          <p:nvPr/>
        </p:nvSpPr>
        <p:spPr>
          <a:xfrm>
            <a:off x="5322036" y="1101757"/>
            <a:ext cx="1844601" cy="1490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Detection Filter</a:t>
            </a:r>
          </a:p>
          <a:p>
            <a:pPr algn="ctr"/>
            <a:br>
              <a:rPr lang="en-US" dirty="0"/>
            </a:br>
            <a:r>
              <a:rPr lang="en-US" dirty="0"/>
              <a:t>Simple Features</a:t>
            </a:r>
          </a:p>
        </p:txBody>
      </p:sp>
      <p:sp>
        <p:nvSpPr>
          <p:cNvPr id="9" name="Rectangle 8"/>
          <p:cNvSpPr/>
          <p:nvPr/>
        </p:nvSpPr>
        <p:spPr>
          <a:xfrm>
            <a:off x="7461490" y="1101757"/>
            <a:ext cx="1844601" cy="1490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Detection Filter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Complex Features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9600944" y="1101757"/>
            <a:ext cx="1844601" cy="1490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Classification</a:t>
            </a:r>
            <a:endParaRPr lang="en-US" dirty="0"/>
          </a:p>
        </p:txBody>
      </p:sp>
      <p:cxnSp>
        <p:nvCxnSpPr>
          <p:cNvPr id="11" name="Straight Arrow Connector 10"/>
          <p:cNvCxnSpPr>
            <a:endCxn id="9" idx="1"/>
          </p:cNvCxnSpPr>
          <p:nvPr/>
        </p:nvCxnSpPr>
        <p:spPr>
          <a:xfrm>
            <a:off x="2887729" y="1847011"/>
            <a:ext cx="29485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027183" y="1847011"/>
            <a:ext cx="29485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166637" y="1847011"/>
            <a:ext cx="29485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9306091" y="1847011"/>
            <a:ext cx="294853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291133" y="609179"/>
            <a:ext cx="1627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All Image Pixels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18144" y="609179"/>
            <a:ext cx="1452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Edges/Curves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801771" y="609179"/>
            <a:ext cx="1164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Eyes/Nose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0244160" y="609179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Dog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06097" y="3529940"/>
            <a:ext cx="2681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Inception v3</a:t>
            </a:r>
          </a:p>
          <a:p>
            <a:pPr algn="ctr"/>
            <a:r>
              <a:rPr lang="en-US" dirty="0"/>
              <a:t>(Google CNN Architecture)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72785" y="2715512"/>
            <a:ext cx="7577342" cy="2827296"/>
          </a:xfrm>
          <a:prstGeom prst="rect">
            <a:avLst/>
          </a:prstGeom>
        </p:spPr>
      </p:pic>
      <p:cxnSp>
        <p:nvCxnSpPr>
          <p:cNvPr id="21" name="Straight Arrow Connector 20"/>
          <p:cNvCxnSpPr>
            <a:stCxn id="9" idx="2"/>
          </p:cNvCxnSpPr>
          <p:nvPr/>
        </p:nvCxnSpPr>
        <p:spPr>
          <a:xfrm flipH="1">
            <a:off x="3895107" y="2592266"/>
            <a:ext cx="209776" cy="726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3" idx="2"/>
          </p:cNvCxnSpPr>
          <p:nvPr/>
        </p:nvCxnSpPr>
        <p:spPr>
          <a:xfrm>
            <a:off x="10523245" y="2592266"/>
            <a:ext cx="390203" cy="9376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1" idx="2"/>
          </p:cNvCxnSpPr>
          <p:nvPr/>
        </p:nvCxnSpPr>
        <p:spPr>
          <a:xfrm flipH="1">
            <a:off x="4637178" y="2592266"/>
            <a:ext cx="1607159" cy="726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1" idx="2"/>
          </p:cNvCxnSpPr>
          <p:nvPr/>
        </p:nvCxnSpPr>
        <p:spPr>
          <a:xfrm flipH="1">
            <a:off x="5230912" y="2592266"/>
            <a:ext cx="1013425" cy="726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2"/>
          </p:cNvCxnSpPr>
          <p:nvPr/>
        </p:nvCxnSpPr>
        <p:spPr>
          <a:xfrm flipH="1">
            <a:off x="5658331" y="2592266"/>
            <a:ext cx="586006" cy="726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1" idx="2"/>
          </p:cNvCxnSpPr>
          <p:nvPr/>
        </p:nvCxnSpPr>
        <p:spPr>
          <a:xfrm flipH="1">
            <a:off x="6244336" y="2592266"/>
            <a:ext cx="1" cy="7223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1" idx="2"/>
          </p:cNvCxnSpPr>
          <p:nvPr/>
        </p:nvCxnSpPr>
        <p:spPr>
          <a:xfrm>
            <a:off x="6244337" y="2592266"/>
            <a:ext cx="479319" cy="7223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1" idx="2"/>
          </p:cNvCxnSpPr>
          <p:nvPr/>
        </p:nvCxnSpPr>
        <p:spPr>
          <a:xfrm>
            <a:off x="6244337" y="2592266"/>
            <a:ext cx="980474" cy="7223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2" idx="2"/>
          </p:cNvCxnSpPr>
          <p:nvPr/>
        </p:nvCxnSpPr>
        <p:spPr>
          <a:xfrm flipH="1">
            <a:off x="7932717" y="2592266"/>
            <a:ext cx="451074" cy="726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2" idx="2"/>
          </p:cNvCxnSpPr>
          <p:nvPr/>
        </p:nvCxnSpPr>
        <p:spPr>
          <a:xfrm>
            <a:off x="8383791" y="2592266"/>
            <a:ext cx="118941" cy="7452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2" idx="2"/>
          </p:cNvCxnSpPr>
          <p:nvPr/>
        </p:nvCxnSpPr>
        <p:spPr>
          <a:xfrm>
            <a:off x="8383791" y="2592266"/>
            <a:ext cx="582017" cy="7452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2"/>
          </p:cNvCxnSpPr>
          <p:nvPr/>
        </p:nvCxnSpPr>
        <p:spPr>
          <a:xfrm>
            <a:off x="8383791" y="2592266"/>
            <a:ext cx="1112329" cy="6170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2" idx="2"/>
          </p:cNvCxnSpPr>
          <p:nvPr/>
        </p:nvCxnSpPr>
        <p:spPr>
          <a:xfrm>
            <a:off x="8383791" y="2592266"/>
            <a:ext cx="1844601" cy="5250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075856" y="5675352"/>
            <a:ext cx="3853940" cy="523220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Number of Layers = 48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159466" y="5613797"/>
            <a:ext cx="7686720" cy="646331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3600" dirty="0"/>
              <a:t>Number of Parameters = 23,200,000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19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1" name="Chevron 40">
            <a:extLst>
              <a:ext uri="{FF2B5EF4-FFF2-40B4-BE49-F238E27FC236}">
                <a16:creationId xmlns:a16="http://schemas.microsoft.com/office/drawing/2014/main" id="{1CAEB9DD-9646-0E46-9CF6-3E311348E4F1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42" name="Chevron 41">
            <a:extLst>
              <a:ext uri="{FF2B5EF4-FFF2-40B4-BE49-F238E27FC236}">
                <a16:creationId xmlns:a16="http://schemas.microsoft.com/office/drawing/2014/main" id="{3CC36D49-EFA2-D141-952E-30A6AF5B5DAA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43" name="Chevron 42">
            <a:extLst>
              <a:ext uri="{FF2B5EF4-FFF2-40B4-BE49-F238E27FC236}">
                <a16:creationId xmlns:a16="http://schemas.microsoft.com/office/drawing/2014/main" id="{0C9BF09A-B903-694E-BE98-61D08AE26EBF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44" name="Chevron 43">
            <a:extLst>
              <a:ext uri="{FF2B5EF4-FFF2-40B4-BE49-F238E27FC236}">
                <a16:creationId xmlns:a16="http://schemas.microsoft.com/office/drawing/2014/main" id="{9ABD32A4-36F9-B642-8869-E0AF56AA54B8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45" name="Chevron 44">
            <a:extLst>
              <a:ext uri="{FF2B5EF4-FFF2-40B4-BE49-F238E27FC236}">
                <a16:creationId xmlns:a16="http://schemas.microsoft.com/office/drawing/2014/main" id="{07F14858-FCD0-DB4B-893D-00DF1C6A094D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46" name="Chevron 45">
            <a:extLst>
              <a:ext uri="{FF2B5EF4-FFF2-40B4-BE49-F238E27FC236}">
                <a16:creationId xmlns:a16="http://schemas.microsoft.com/office/drawing/2014/main" id="{A7FD58FE-E9BB-E940-99FC-CC9BAF7D7A53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2C5AACB0-87E7-0D43-B5BA-C356E00A10D2}"/>
              </a:ext>
            </a:extLst>
          </p:cNvPr>
          <p:cNvSpPr/>
          <p:nvPr/>
        </p:nvSpPr>
        <p:spPr bwMode="auto">
          <a:xfrm>
            <a:off x="10600746" y="3268495"/>
            <a:ext cx="862083" cy="907776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772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4" grpId="0" animBg="1"/>
      <p:bldP spid="4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Sooooo</a:t>
            </a:r>
            <a:r>
              <a:rPr lang="en-US" dirty="0"/>
              <a:t> complicated</a:t>
            </a:r>
            <a:r>
              <a:rPr lang="mr-IN" dirty="0"/>
              <a:t>…</a:t>
            </a:r>
            <a:r>
              <a:rPr lang="en-US" dirty="0"/>
              <a:t>. do I REALLY need to care???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48198" y="1626920"/>
            <a:ext cx="6316153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900"/>
              <a:t>YES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2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102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853" y="914401"/>
            <a:ext cx="11140751" cy="5416951"/>
          </a:xfrm>
          <a:noFill/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Intro</a:t>
            </a:r>
          </a:p>
          <a:p>
            <a:endParaRPr lang="en-US" sz="2800" dirty="0"/>
          </a:p>
          <a:p>
            <a:pPr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Why CNNs are suddenly capable of automating so many jobs</a:t>
            </a:r>
          </a:p>
          <a:p>
            <a:pPr lvl="1"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History of CNN advances</a:t>
            </a:r>
          </a:p>
          <a:p>
            <a:pPr>
              <a:buClr>
                <a:schemeClr val="bg1">
                  <a:lumMod val="85000"/>
                </a:schemeClr>
              </a:buClr>
            </a:pPr>
            <a:endParaRPr lang="en-US" sz="3000" dirty="0"/>
          </a:p>
          <a:p>
            <a:pPr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How CNNs work</a:t>
            </a:r>
          </a:p>
          <a:p>
            <a:pPr lvl="1">
              <a:buClr>
                <a:schemeClr val="bg1">
                  <a:lumMod val="85000"/>
                </a:schemeClr>
              </a:buClr>
            </a:pPr>
            <a:r>
              <a:rPr lang="en-US" sz="2800" dirty="0" err="1">
                <a:solidFill>
                  <a:schemeClr val="bg1">
                    <a:lumMod val="85000"/>
                  </a:schemeClr>
                </a:solidFill>
                <a:ea typeface="+mn-ea"/>
              </a:rPr>
              <a:t>Tensorflow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  <a:ea typeface="+mn-ea"/>
              </a:rPr>
              <a:t> Playground CNN Demo</a:t>
            </a:r>
          </a:p>
          <a:p>
            <a:endParaRPr lang="en-US" sz="2800" dirty="0"/>
          </a:p>
          <a:p>
            <a:pPr>
              <a:lnSpc>
                <a:spcPct val="90000"/>
              </a:lnSpc>
            </a:pPr>
            <a:r>
              <a:rPr lang="en-US" sz="2800" dirty="0"/>
              <a:t>Object recognition training using open source Python code</a:t>
            </a:r>
          </a:p>
          <a:p>
            <a:pPr lvl="1">
              <a:lnSpc>
                <a:spcPct val="90000"/>
              </a:lnSpc>
            </a:pPr>
            <a:r>
              <a:rPr lang="en-US" sz="2800" dirty="0">
                <a:ea typeface="+mn-ea"/>
              </a:rPr>
              <a:t>Object Classification (</a:t>
            </a:r>
            <a:r>
              <a:rPr lang="en-US" sz="2800" dirty="0" err="1">
                <a:ea typeface="+mn-ea"/>
              </a:rPr>
              <a:t>Tensorflow</a:t>
            </a:r>
            <a:r>
              <a:rPr lang="en-US" sz="2800" dirty="0">
                <a:ea typeface="+mn-ea"/>
              </a:rPr>
              <a:t> for Poets Demo)</a:t>
            </a:r>
          </a:p>
          <a:p>
            <a:endParaRPr lang="en-US" sz="2800" dirty="0"/>
          </a:p>
          <a:p>
            <a:pPr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Cautionary notes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20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1" name="Chevron 10">
            <a:extLst>
              <a:ext uri="{FF2B5EF4-FFF2-40B4-BE49-F238E27FC236}">
                <a16:creationId xmlns:a16="http://schemas.microsoft.com/office/drawing/2014/main" id="{230F9537-81CB-7749-AA2B-1041A52A8DF7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12" name="Chevron 11">
            <a:extLst>
              <a:ext uri="{FF2B5EF4-FFF2-40B4-BE49-F238E27FC236}">
                <a16:creationId xmlns:a16="http://schemas.microsoft.com/office/drawing/2014/main" id="{03741D28-898C-D64B-BCFC-C8F89D9A29E1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13" name="Chevron 12">
            <a:extLst>
              <a:ext uri="{FF2B5EF4-FFF2-40B4-BE49-F238E27FC236}">
                <a16:creationId xmlns:a16="http://schemas.microsoft.com/office/drawing/2014/main" id="{854F4B78-6553-E841-9DE8-2CB82DE42470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86246740-999A-6546-BA1F-FB84AEB119F3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15" name="Chevron 14">
            <a:extLst>
              <a:ext uri="{FF2B5EF4-FFF2-40B4-BE49-F238E27FC236}">
                <a16:creationId xmlns:a16="http://schemas.microsoft.com/office/drawing/2014/main" id="{A3A8A604-40EF-F047-9E48-51366AF1FED8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6" name="Chevron 15">
            <a:extLst>
              <a:ext uri="{FF2B5EF4-FFF2-40B4-BE49-F238E27FC236}">
                <a16:creationId xmlns:a16="http://schemas.microsoft.com/office/drawing/2014/main" id="{17DAC364-C17C-1947-8824-CE4093F49FC9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0480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sz="3200" u="sng" dirty="0"/>
              <a:t>Great</a:t>
            </a:r>
            <a:r>
              <a:rPr lang="en-US" sz="3200" dirty="0"/>
              <a:t> Image Classification Demo + Code from Google:</a:t>
            </a:r>
            <a:br>
              <a:rPr lang="en-US" sz="3200" dirty="0"/>
            </a:br>
            <a:br>
              <a:rPr lang="en-US" sz="3200" dirty="0"/>
            </a:br>
            <a:r>
              <a:rPr lang="en-US" sz="2200" dirty="0">
                <a:hlinkClick r:id="rId3"/>
              </a:rPr>
              <a:t>https://codelabs.developers.google.com/codelabs/tensorflow-for-poets</a:t>
            </a:r>
            <a:br>
              <a:rPr lang="en-US" sz="3200" dirty="0"/>
            </a:br>
            <a:r>
              <a:rPr lang="en-US" sz="2400" dirty="0"/>
              <a:t>Use python 3.6, NOT the latest default python 3.7</a:t>
            </a:r>
            <a:endParaRPr lang="en-US" sz="3000" dirty="0"/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 err="1"/>
              <a:t>Jupyter</a:t>
            </a:r>
            <a:r>
              <a:rPr lang="en-US" sz="3200" dirty="0"/>
              <a:t> Notebook to use with your photos on GitHub</a:t>
            </a:r>
            <a:br>
              <a:rPr lang="en-US" sz="3200" dirty="0"/>
            </a:br>
            <a:br>
              <a:rPr lang="en-US" sz="3200" dirty="0"/>
            </a:br>
            <a:r>
              <a:rPr lang="en-US" sz="2400" dirty="0"/>
              <a:t>in “tensorflow-for-poets-2” directory</a:t>
            </a:r>
            <a:br>
              <a:rPr lang="en-US" sz="2400" dirty="0"/>
            </a:br>
            <a:r>
              <a:rPr lang="en-US" sz="2400" dirty="0"/>
              <a:t>git clone </a:t>
            </a:r>
            <a:r>
              <a:rPr lang="en-US" sz="2400" dirty="0">
                <a:hlinkClick r:id="rId4"/>
              </a:rPr>
              <a:t>https://github.com/epreble/port_city_analytics_meetup</a:t>
            </a:r>
            <a:br>
              <a:rPr lang="en-US" sz="2400" dirty="0"/>
            </a:br>
            <a:r>
              <a:rPr lang="en-US" sz="2400" dirty="0"/>
              <a:t>pip install </a:t>
            </a:r>
            <a:r>
              <a:rPr lang="en-US" sz="2400" dirty="0" err="1"/>
              <a:t>jupyter</a:t>
            </a:r>
            <a:br>
              <a:rPr lang="en-US" sz="2400" dirty="0"/>
            </a:br>
            <a:r>
              <a:rPr lang="en-US" sz="2400" dirty="0" err="1"/>
              <a:t>jupyter</a:t>
            </a:r>
            <a:r>
              <a:rPr lang="en-US" sz="2400" dirty="0"/>
              <a:t> notebook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21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Chevron 6"/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8" name="Chevron 7"/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CNN Details</a:t>
            </a:r>
          </a:p>
        </p:txBody>
      </p:sp>
      <p:sp>
        <p:nvSpPr>
          <p:cNvPr id="9" name="Chevron 8"/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Applications</a:t>
            </a:r>
          </a:p>
        </p:txBody>
      </p:sp>
      <p:sp>
        <p:nvSpPr>
          <p:cNvPr id="10" name="Chevron 9"/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Training</a:t>
            </a:r>
          </a:p>
        </p:txBody>
      </p:sp>
      <p:sp>
        <p:nvSpPr>
          <p:cNvPr id="11" name="Chevron 10"/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2" name="Chevron 11"/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3051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3A873-D54A-694F-B08A-0F04A1349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59A0B-E70F-0147-AE6E-C73817B40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r>
              <a:rPr lang="en-US" sz="4800" dirty="0"/>
              <a:t>Thanks!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091532-13F1-F54D-B870-E8BAF2682C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22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9048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853" y="914401"/>
            <a:ext cx="11140751" cy="523820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Intro</a:t>
            </a:r>
          </a:p>
          <a:p>
            <a:endParaRPr lang="en-US" sz="2800" dirty="0"/>
          </a:p>
          <a:p>
            <a:pPr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Why CNNs are suddenly capable of automating so many jobs</a:t>
            </a:r>
          </a:p>
          <a:p>
            <a:pPr lvl="1"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History of CNN advances</a:t>
            </a:r>
          </a:p>
          <a:p>
            <a:pPr>
              <a:buClr>
                <a:schemeClr val="bg1">
                  <a:lumMod val="85000"/>
                </a:schemeClr>
              </a:buClr>
            </a:pPr>
            <a:endParaRPr lang="en-US" sz="3000" dirty="0"/>
          </a:p>
          <a:p>
            <a:pPr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How CNNs work</a:t>
            </a:r>
          </a:p>
          <a:p>
            <a:pPr lvl="1">
              <a:buClr>
                <a:schemeClr val="bg1">
                  <a:lumMod val="85000"/>
                </a:schemeClr>
              </a:buClr>
            </a:pPr>
            <a:r>
              <a:rPr lang="en-US" sz="2800" dirty="0" err="1">
                <a:solidFill>
                  <a:schemeClr val="bg1">
                    <a:lumMod val="85000"/>
                  </a:schemeClr>
                </a:solidFill>
              </a:rPr>
              <a:t>Tensorflow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 Playground CNN Demo</a:t>
            </a:r>
          </a:p>
          <a:p>
            <a:endParaRPr lang="en-US" sz="2800" dirty="0"/>
          </a:p>
          <a:p>
            <a:pPr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Object recognition training using open source Python code</a:t>
            </a:r>
          </a:p>
          <a:p>
            <a:pPr lvl="1"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ea typeface="+mn-ea"/>
              </a:rPr>
              <a:t>Object Classification (</a:t>
            </a:r>
            <a:r>
              <a:rPr lang="en-US" sz="2800" dirty="0" err="1">
                <a:solidFill>
                  <a:schemeClr val="bg1">
                    <a:lumMod val="85000"/>
                  </a:schemeClr>
                </a:solidFill>
                <a:ea typeface="+mn-ea"/>
              </a:rPr>
              <a:t>Tensorflow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  <a:ea typeface="+mn-ea"/>
              </a:rPr>
              <a:t> for Poets Demo)</a:t>
            </a:r>
          </a:p>
          <a:p>
            <a:endParaRPr lang="en-US" sz="2800" dirty="0"/>
          </a:p>
          <a:p>
            <a:pPr>
              <a:lnSpc>
                <a:spcPct val="90000"/>
              </a:lnSpc>
            </a:pPr>
            <a:r>
              <a:rPr lang="en-US" sz="2800" dirty="0"/>
              <a:t>Cautionary notes</a:t>
            </a:r>
          </a:p>
          <a:p>
            <a:pPr>
              <a:buClr>
                <a:schemeClr val="bg1">
                  <a:lumMod val="85000"/>
                </a:schemeClr>
              </a:buClr>
            </a:pPr>
            <a:endParaRPr lang="en-US" sz="26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Chevron 4"/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6" name="Chevron 5"/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CNN Details</a:t>
            </a:r>
          </a:p>
        </p:txBody>
      </p:sp>
      <p:sp>
        <p:nvSpPr>
          <p:cNvPr id="7" name="Chevron 6"/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Applications</a:t>
            </a:r>
          </a:p>
        </p:txBody>
      </p:sp>
      <p:sp>
        <p:nvSpPr>
          <p:cNvPr id="8" name="Chevron 7"/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Training</a:t>
            </a:r>
          </a:p>
        </p:txBody>
      </p:sp>
      <p:sp>
        <p:nvSpPr>
          <p:cNvPr id="9" name="Chevron 8"/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0" name="Chevron 9"/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18741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Gartner Hype Cycle for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24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90952" y="692551"/>
            <a:ext cx="6810098" cy="5761343"/>
          </a:xfrm>
          <a:prstGeom prst="rect">
            <a:avLst/>
          </a:prstGeom>
        </p:spPr>
      </p:pic>
      <p:sp>
        <p:nvSpPr>
          <p:cNvPr id="6" name="Chevron 5"/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7" name="Chevron 6"/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CNN Details</a:t>
            </a:r>
          </a:p>
        </p:txBody>
      </p:sp>
      <p:sp>
        <p:nvSpPr>
          <p:cNvPr id="8" name="Chevron 7"/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Applications</a:t>
            </a:r>
          </a:p>
        </p:txBody>
      </p:sp>
      <p:sp>
        <p:nvSpPr>
          <p:cNvPr id="9" name="Chevron 8"/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Training</a:t>
            </a:r>
          </a:p>
        </p:txBody>
      </p:sp>
      <p:sp>
        <p:nvSpPr>
          <p:cNvPr id="10" name="Chevron 9"/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1" name="Chevron 10"/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26832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 if a flower classification model is better at roses than tulips?</a:t>
            </a:r>
          </a:p>
          <a:p>
            <a:endParaRPr lang="en-US" sz="2800" dirty="0"/>
          </a:p>
          <a:p>
            <a:r>
              <a:rPr lang="en-US" sz="2800" dirty="0"/>
              <a:t>What if a facial recognition model is better at Caucasian than African American faces?</a:t>
            </a:r>
          </a:p>
          <a:p>
            <a:pPr lvl="1"/>
            <a:r>
              <a:rPr lang="en-US" sz="2400" dirty="0"/>
              <a:t>How might that impact </a:t>
            </a:r>
            <a:r>
              <a:rPr lang="en-US" sz="2400" b="1" dirty="0"/>
              <a:t>real people</a:t>
            </a:r>
            <a:r>
              <a:rPr lang="en-US" sz="2400" dirty="0"/>
              <a:t>, not just marketing or profit margins?</a:t>
            </a:r>
          </a:p>
          <a:p>
            <a:endParaRPr lang="en-US" sz="2800" dirty="0"/>
          </a:p>
          <a:p>
            <a:r>
              <a:rPr lang="en-US" sz="2800" dirty="0"/>
              <a:t>Don’t ignore the ethics of how a model might be applied.</a:t>
            </a:r>
            <a:br>
              <a:rPr lang="en-US" sz="2800" dirty="0"/>
            </a:br>
            <a:r>
              <a:rPr lang="en-US" sz="2800" dirty="0"/>
              <a:t>Make those discussions happen.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25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Chevron 4"/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6" name="Chevron 5"/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CNN Details</a:t>
            </a:r>
          </a:p>
        </p:txBody>
      </p:sp>
      <p:sp>
        <p:nvSpPr>
          <p:cNvPr id="7" name="Chevron 6"/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Applications</a:t>
            </a:r>
          </a:p>
        </p:txBody>
      </p:sp>
      <p:sp>
        <p:nvSpPr>
          <p:cNvPr id="8" name="Chevron 7"/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Training</a:t>
            </a:r>
          </a:p>
        </p:txBody>
      </p:sp>
      <p:sp>
        <p:nvSpPr>
          <p:cNvPr id="9" name="Chevron 8"/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0" name="Chevron 9"/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05993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to Learn More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b="1" dirty="0"/>
              <a:t>Entry Level Videos:</a:t>
            </a:r>
          </a:p>
          <a:p>
            <a:r>
              <a:rPr lang="en-US" sz="3200" dirty="0"/>
              <a:t>Josh Gordon (Google) Machine Learning Tutorials</a:t>
            </a:r>
            <a:br>
              <a:rPr lang="en-US" sz="3200" dirty="0"/>
            </a:br>
            <a:r>
              <a:rPr lang="en-US" sz="2800" dirty="0">
                <a:hlinkClick r:id="rId3"/>
              </a:rPr>
              <a:t>https://www.youtube.com/watch?v=cKxRvEZd3Mw</a:t>
            </a:r>
            <a:endParaRPr lang="en-US" sz="2800" dirty="0"/>
          </a:p>
          <a:p>
            <a:endParaRPr lang="en-US" sz="2800" dirty="0"/>
          </a:p>
          <a:p>
            <a:r>
              <a:rPr lang="en-US" sz="3200" dirty="0" err="1"/>
              <a:t>Siraj</a:t>
            </a:r>
            <a:r>
              <a:rPr lang="en-US" sz="3200" dirty="0"/>
              <a:t> </a:t>
            </a:r>
            <a:r>
              <a:rPr lang="en-US" sz="3200" dirty="0" err="1"/>
              <a:t>Raval</a:t>
            </a:r>
            <a:r>
              <a:rPr lang="en-US" sz="3200" dirty="0"/>
              <a:t> - Various Artificial Intelligence Videos</a:t>
            </a:r>
            <a:br>
              <a:rPr lang="en-US" sz="3200" dirty="0"/>
            </a:br>
            <a:r>
              <a:rPr lang="en-US" sz="2800" dirty="0">
                <a:hlinkClick r:id="rId4"/>
              </a:rPr>
              <a:t>https://www.youtube.com/channel/UCWN3xxRkmTPmbKwht9FuE5A</a:t>
            </a:r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r>
              <a:rPr lang="en-US" sz="3200" b="1" dirty="0"/>
              <a:t>More Advanced</a:t>
            </a:r>
          </a:p>
          <a:p>
            <a:r>
              <a:rPr lang="en-US" sz="3200" dirty="0"/>
              <a:t>Adrian </a:t>
            </a:r>
            <a:r>
              <a:rPr lang="en-US" sz="3200" dirty="0" err="1"/>
              <a:t>Rosebrock</a:t>
            </a:r>
            <a:r>
              <a:rPr lang="en-US" sz="3200" dirty="0"/>
              <a:t> (Lots of Python and </a:t>
            </a:r>
            <a:r>
              <a:rPr lang="en-US" sz="3200" dirty="0" err="1"/>
              <a:t>OpenCV</a:t>
            </a:r>
            <a:r>
              <a:rPr lang="en-US" sz="3200" dirty="0"/>
              <a:t> Materials)</a:t>
            </a:r>
            <a:br>
              <a:rPr lang="en-US" sz="3200" dirty="0"/>
            </a:br>
            <a:r>
              <a:rPr lang="en-US" sz="3200" dirty="0">
                <a:hlinkClick r:id="rId5"/>
              </a:rPr>
              <a:t>https://www.pyimagesearch.com/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Geoffrey Hinton’s Coursera Class</a:t>
            </a:r>
            <a:br>
              <a:rPr lang="en-US" sz="3200" dirty="0"/>
            </a:br>
            <a:r>
              <a:rPr lang="en-US" sz="2800" dirty="0">
                <a:hlinkClick r:id="rId6"/>
              </a:rPr>
              <a:t>https://www.coursera.org/learn/neural-networks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26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Chevron 4"/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6" name="Chevron 5"/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CNN Details</a:t>
            </a:r>
          </a:p>
        </p:txBody>
      </p:sp>
      <p:sp>
        <p:nvSpPr>
          <p:cNvPr id="7" name="Chevron 6"/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Applications</a:t>
            </a:r>
          </a:p>
        </p:txBody>
      </p:sp>
      <p:sp>
        <p:nvSpPr>
          <p:cNvPr id="8" name="Chevron 7"/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Training</a:t>
            </a:r>
          </a:p>
        </p:txBody>
      </p:sp>
      <p:sp>
        <p:nvSpPr>
          <p:cNvPr id="9" name="Chevron 8"/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0" name="Chevron 9"/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19118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Jobs likely to be displaced by automation (esp. Neural Networks)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02903" y="612647"/>
            <a:ext cx="9586196" cy="62076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12647"/>
            <a:ext cx="1050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4"/>
              </a:rPr>
              <a:t>Bloomberg</a:t>
            </a:r>
            <a:br>
              <a:rPr lang="en-US" sz="1400" dirty="0"/>
            </a:br>
            <a:r>
              <a:rPr lang="en-US" sz="1400" dirty="0"/>
              <a:t>7/2017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3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96077" y="612407"/>
            <a:ext cx="2399848" cy="52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3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853" y="914401"/>
            <a:ext cx="11140751" cy="5416951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Intro</a:t>
            </a:r>
          </a:p>
          <a:p>
            <a:endParaRPr lang="en-US" sz="2800" dirty="0"/>
          </a:p>
          <a:p>
            <a:r>
              <a:rPr lang="en-US" sz="2800" dirty="0"/>
              <a:t>Why CNNs are suddenly capable of automating so many jobs</a:t>
            </a:r>
          </a:p>
          <a:p>
            <a:pPr lvl="1"/>
            <a:r>
              <a:rPr lang="en-US" sz="2400" dirty="0"/>
              <a:t>History of CNN advances</a:t>
            </a:r>
          </a:p>
          <a:p>
            <a:pPr lvl="1"/>
            <a:endParaRPr lang="en-US" sz="2400" dirty="0"/>
          </a:p>
          <a:p>
            <a:r>
              <a:rPr lang="en-US" sz="2800" dirty="0"/>
              <a:t>How CNNs work</a:t>
            </a:r>
          </a:p>
          <a:p>
            <a:pPr lvl="1"/>
            <a:r>
              <a:rPr lang="en-US" sz="2400" dirty="0" err="1"/>
              <a:t>Tensorflow</a:t>
            </a:r>
            <a:r>
              <a:rPr lang="en-US" sz="2400" dirty="0"/>
              <a:t> Playground CNN Demo</a:t>
            </a:r>
          </a:p>
          <a:p>
            <a:endParaRPr lang="en-US" sz="2800" dirty="0"/>
          </a:p>
          <a:p>
            <a:r>
              <a:rPr lang="en-US" sz="2800" dirty="0"/>
              <a:t>Object recognition training using open source Python code</a:t>
            </a:r>
          </a:p>
          <a:p>
            <a:pPr lvl="1"/>
            <a:r>
              <a:rPr lang="en-US" sz="2400" dirty="0"/>
              <a:t>Object Classification (</a:t>
            </a:r>
            <a:r>
              <a:rPr lang="en-US" sz="2400" dirty="0" err="1"/>
              <a:t>Tensorflow</a:t>
            </a:r>
            <a:r>
              <a:rPr lang="en-US" sz="2400" dirty="0"/>
              <a:t> for Poets Demo)</a:t>
            </a:r>
          </a:p>
          <a:p>
            <a:endParaRPr lang="en-US" sz="2800" dirty="0"/>
          </a:p>
          <a:p>
            <a:r>
              <a:rPr lang="en-US" sz="2800" dirty="0"/>
              <a:t>Cautionary notes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1" name="Chevron 30"/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32" name="Chevron 31"/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33" name="Chevron 32"/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34" name="Chevron 33"/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35" name="Chevron 34"/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36" name="Chevron 35"/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17538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853" y="914401"/>
            <a:ext cx="11140751" cy="4983163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Edward Preble (</a:t>
            </a:r>
            <a:r>
              <a:rPr lang="en-US" sz="2800" dirty="0">
                <a:hlinkClick r:id="rId3"/>
              </a:rPr>
              <a:t>LinkedIn</a:t>
            </a:r>
            <a:r>
              <a:rPr lang="en-US" sz="2800" dirty="0"/>
              <a:t>, </a:t>
            </a:r>
            <a:r>
              <a:rPr lang="en-US" sz="2800" dirty="0">
                <a:hlinkClick r:id="rId4"/>
              </a:rPr>
              <a:t>Github</a:t>
            </a:r>
            <a:r>
              <a:rPr lang="en-US" sz="2800" dirty="0"/>
              <a:t>)</a:t>
            </a:r>
          </a:p>
          <a:p>
            <a:pPr lvl="1"/>
            <a:r>
              <a:rPr lang="en-US" sz="2600" dirty="0"/>
              <a:t>Data Scientist at RTI International, Raleigh</a:t>
            </a:r>
          </a:p>
          <a:p>
            <a:endParaRPr lang="en-US" sz="2800" dirty="0"/>
          </a:p>
          <a:p>
            <a:r>
              <a:rPr lang="en-US" sz="2800" dirty="0"/>
              <a:t>Background</a:t>
            </a:r>
          </a:p>
          <a:p>
            <a:pPr lvl="1"/>
            <a:r>
              <a:rPr lang="en-US" sz="2600" dirty="0"/>
              <a:t>Physics (Materials Science, PhD)</a:t>
            </a:r>
          </a:p>
          <a:p>
            <a:pPr lvl="1"/>
            <a:r>
              <a:rPr lang="en-US" sz="2600" dirty="0"/>
              <a:t>Semiconductor/Electronics industry</a:t>
            </a:r>
          </a:p>
          <a:p>
            <a:pPr lvl="1"/>
            <a:r>
              <a:rPr lang="en-US" sz="2600" dirty="0"/>
              <a:t>NCSU Data Science, Institute for Advanced Analytics (MS)</a:t>
            </a:r>
          </a:p>
          <a:p>
            <a:pPr lvl="1"/>
            <a:endParaRPr lang="en-US" sz="2600" dirty="0"/>
          </a:p>
          <a:p>
            <a:r>
              <a:rPr lang="en-US" sz="2800" dirty="0"/>
              <a:t>Wilmington Ties</a:t>
            </a:r>
          </a:p>
          <a:p>
            <a:pPr lvl="1"/>
            <a:r>
              <a:rPr lang="en-US" sz="2600" dirty="0"/>
              <a:t>Several internships at GE Nuclear (California, Wilmington)</a:t>
            </a:r>
          </a:p>
          <a:p>
            <a:pPr lvl="1"/>
            <a:r>
              <a:rPr lang="en-US" sz="2600" dirty="0"/>
              <a:t>Data science practicum project with Live Oak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Chevron 16">
            <a:extLst>
              <a:ext uri="{FF2B5EF4-FFF2-40B4-BE49-F238E27FC236}">
                <a16:creationId xmlns:a16="http://schemas.microsoft.com/office/drawing/2014/main" id="{26CB69C1-7F35-8B40-B0CF-8C417A6931BE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18" name="Chevron 17">
            <a:extLst>
              <a:ext uri="{FF2B5EF4-FFF2-40B4-BE49-F238E27FC236}">
                <a16:creationId xmlns:a16="http://schemas.microsoft.com/office/drawing/2014/main" id="{DEA564AE-02F4-ED42-8CC8-C2D443A34248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19" name="Chevron 18">
            <a:extLst>
              <a:ext uri="{FF2B5EF4-FFF2-40B4-BE49-F238E27FC236}">
                <a16:creationId xmlns:a16="http://schemas.microsoft.com/office/drawing/2014/main" id="{D60CC419-5B85-D545-B963-0F12F4CD8E4F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20" name="Chevron 19">
            <a:extLst>
              <a:ext uri="{FF2B5EF4-FFF2-40B4-BE49-F238E27FC236}">
                <a16:creationId xmlns:a16="http://schemas.microsoft.com/office/drawing/2014/main" id="{E6778F46-751B-5B42-9997-FE4042B4BECA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21" name="Chevron 20">
            <a:extLst>
              <a:ext uri="{FF2B5EF4-FFF2-40B4-BE49-F238E27FC236}">
                <a16:creationId xmlns:a16="http://schemas.microsoft.com/office/drawing/2014/main" id="{2B0D46CF-D7F9-5344-AFC4-5B474006915B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22" name="Chevron 21">
            <a:extLst>
              <a:ext uri="{FF2B5EF4-FFF2-40B4-BE49-F238E27FC236}">
                <a16:creationId xmlns:a16="http://schemas.microsoft.com/office/drawing/2014/main" id="{869472BC-75D7-A44E-99F3-E246F0BC0D71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34554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853" y="914401"/>
            <a:ext cx="11140751" cy="5416951"/>
          </a:xfrm>
          <a:noFill/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Intro</a:t>
            </a:r>
          </a:p>
          <a:p>
            <a:endParaRPr lang="en-US" sz="2800" dirty="0"/>
          </a:p>
          <a:p>
            <a:r>
              <a:rPr lang="en-US" sz="2800" dirty="0"/>
              <a:t>Why CNNs are suddenly capable of automating so many jobs</a:t>
            </a:r>
          </a:p>
          <a:p>
            <a:pPr lvl="1"/>
            <a:r>
              <a:rPr lang="en-US" sz="2400" dirty="0"/>
              <a:t>History of CNN advances</a:t>
            </a:r>
          </a:p>
          <a:p>
            <a:endParaRPr lang="en-US" sz="2800" dirty="0"/>
          </a:p>
          <a:p>
            <a:pPr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How CNNs work</a:t>
            </a:r>
          </a:p>
          <a:p>
            <a:pPr lvl="1"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400" dirty="0" err="1">
                <a:solidFill>
                  <a:schemeClr val="bg1">
                    <a:lumMod val="85000"/>
                  </a:schemeClr>
                </a:solidFill>
              </a:rPr>
              <a:t>Tensorflow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 Playground CNN Demo</a:t>
            </a:r>
          </a:p>
          <a:p>
            <a:endParaRPr lang="en-US" sz="2800" dirty="0"/>
          </a:p>
          <a:p>
            <a:pPr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Object recognition training using open source Python code</a:t>
            </a:r>
          </a:p>
          <a:p>
            <a:pPr lvl="1"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Object Classification (</a:t>
            </a:r>
            <a:r>
              <a:rPr lang="en-US" sz="2400" dirty="0" err="1">
                <a:solidFill>
                  <a:schemeClr val="bg1">
                    <a:lumMod val="85000"/>
                  </a:schemeClr>
                </a:solidFill>
              </a:rPr>
              <a:t>Tensorflow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</a:rPr>
              <a:t> for Poets Demo)</a:t>
            </a:r>
          </a:p>
          <a:p>
            <a:endParaRPr lang="en-US" sz="2800" dirty="0"/>
          </a:p>
          <a:p>
            <a:pPr>
              <a:lnSpc>
                <a:spcPct val="90000"/>
              </a:lnSpc>
              <a:buClr>
                <a:schemeClr val="bg1">
                  <a:lumMod val="85000"/>
                </a:schemeClr>
              </a:buClr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Cautionary notes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1" name="Chevron 30"/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32" name="Chevron 31"/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bg1"/>
                </a:solidFill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33" name="Chevron 32"/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Demo</a:t>
            </a:r>
          </a:p>
        </p:txBody>
      </p:sp>
      <p:sp>
        <p:nvSpPr>
          <p:cNvPr id="34" name="Chevron 33"/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Model</a:t>
            </a:r>
          </a:p>
        </p:txBody>
      </p:sp>
      <p:sp>
        <p:nvSpPr>
          <p:cNvPr id="35" name="Chevron 34"/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36" name="Chevron 35"/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44674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6627" y="1143001"/>
            <a:ext cx="5068757" cy="45520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2041" y="2126227"/>
            <a:ext cx="5068757" cy="25856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6627" y="1465700"/>
            <a:ext cx="5062642" cy="39066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perfect storm has arrived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064" y="1143001"/>
            <a:ext cx="5968621" cy="4983163"/>
          </a:xfrm>
        </p:spPr>
        <p:txBody>
          <a:bodyPr/>
          <a:lstStyle/>
          <a:p>
            <a:r>
              <a:rPr lang="en-US" sz="3600" dirty="0"/>
              <a:t>Viable NN Products Need:</a:t>
            </a:r>
          </a:p>
          <a:p>
            <a:pPr marL="679450" lvl="1" indent="-457200">
              <a:buFont typeface="+mj-lt"/>
              <a:buAutoNum type="arabicPeriod"/>
            </a:pPr>
            <a:r>
              <a:rPr lang="en-US" sz="3200" dirty="0">
                <a:sym typeface="Wingdings"/>
              </a:rPr>
              <a:t>Availability of Training </a:t>
            </a:r>
            <a:r>
              <a:rPr lang="en-US" sz="3200" dirty="0"/>
              <a:t>Data</a:t>
            </a:r>
          </a:p>
          <a:p>
            <a:pPr marL="679450" lvl="1" indent="-457200">
              <a:buFont typeface="+mj-lt"/>
              <a:buAutoNum type="arabicPeriod"/>
            </a:pPr>
            <a:endParaRPr lang="en-US" sz="3200" dirty="0"/>
          </a:p>
          <a:p>
            <a:pPr marL="679450" lvl="1" indent="-457200">
              <a:buFont typeface="+mj-lt"/>
              <a:buAutoNum type="arabicPeriod"/>
            </a:pPr>
            <a:r>
              <a:rPr lang="en-US" sz="3200" dirty="0"/>
              <a:t>Complex Models</a:t>
            </a:r>
            <a:br>
              <a:rPr lang="en-US" sz="3200" dirty="0"/>
            </a:br>
            <a:r>
              <a:rPr lang="en-US" sz="3200" dirty="0"/>
              <a:t>(deep networks)</a:t>
            </a:r>
          </a:p>
          <a:p>
            <a:pPr marL="679450" lvl="1" indent="-457200">
              <a:buFont typeface="+mj-lt"/>
              <a:buAutoNum type="arabicPeriod"/>
            </a:pPr>
            <a:endParaRPr lang="en-US" sz="3200" dirty="0"/>
          </a:p>
          <a:p>
            <a:pPr marL="679450" lvl="1" indent="-457200">
              <a:buFont typeface="+mj-lt"/>
              <a:buAutoNum type="arabicPeriod"/>
            </a:pPr>
            <a:r>
              <a:rPr lang="en-US" sz="3200" dirty="0"/>
              <a:t>Hardware (GPUs)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341246" y="1672329"/>
            <a:ext cx="4070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ImageNet Competition Winning Model</a:t>
            </a:r>
          </a:p>
        </p:txBody>
      </p:sp>
      <p:sp>
        <p:nvSpPr>
          <p:cNvPr id="15" name="Chevron 14"/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22" name="Chevron 21"/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23" name="Chevron 22"/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Applications</a:t>
            </a:r>
          </a:p>
        </p:txBody>
      </p:sp>
      <p:sp>
        <p:nvSpPr>
          <p:cNvPr id="24" name="Chevron 23"/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Training</a:t>
            </a:r>
          </a:p>
        </p:txBody>
      </p:sp>
      <p:sp>
        <p:nvSpPr>
          <p:cNvPr id="25" name="Chevron 24"/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26" name="Chevron 25"/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4237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BF10E-0D93-6148-B6AC-305CB0EBA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Applications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C62D0-4812-A243-BBCD-311B536F4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79676"/>
            <a:ext cx="10972800" cy="5555847"/>
          </a:xfrm>
        </p:spPr>
        <p:txBody>
          <a:bodyPr/>
          <a:lstStyle/>
          <a:p>
            <a:r>
              <a:rPr lang="en-US" sz="3400" dirty="0"/>
              <a:t>Image and video recognition</a:t>
            </a:r>
          </a:p>
          <a:p>
            <a:pPr lvl="1"/>
            <a:r>
              <a:rPr lang="en-US" sz="3200" dirty="0">
                <a:sym typeface="Wingdings" pitchFamily="2" charset="2"/>
              </a:rPr>
              <a:t>Self-driving cars</a:t>
            </a:r>
            <a:endParaRPr lang="en-US" sz="3200" dirty="0"/>
          </a:p>
          <a:p>
            <a:endParaRPr lang="en-US" sz="3400" dirty="0"/>
          </a:p>
          <a:p>
            <a:r>
              <a:rPr lang="en-US" sz="3400" dirty="0"/>
              <a:t>Recommender systems</a:t>
            </a:r>
          </a:p>
          <a:p>
            <a:pPr lvl="1"/>
            <a:r>
              <a:rPr lang="en-US" sz="3200" dirty="0">
                <a:sym typeface="Wingdings" pitchFamily="2" charset="2"/>
              </a:rPr>
              <a:t>YouTube recommendations</a:t>
            </a:r>
            <a:endParaRPr lang="en-US" sz="3200" dirty="0"/>
          </a:p>
          <a:p>
            <a:endParaRPr lang="en-US" sz="3400" dirty="0"/>
          </a:p>
          <a:p>
            <a:r>
              <a:rPr lang="en-US" sz="3400" dirty="0"/>
              <a:t>Voice-to-text and translation</a:t>
            </a:r>
          </a:p>
          <a:p>
            <a:pPr lvl="1"/>
            <a:r>
              <a:rPr lang="en-US" sz="3200" dirty="0">
                <a:sym typeface="Wingdings" pitchFamily="2" charset="2"/>
              </a:rPr>
              <a:t>Siri</a:t>
            </a:r>
          </a:p>
          <a:p>
            <a:pPr lvl="1"/>
            <a:r>
              <a:rPr lang="en-US" sz="3200" dirty="0">
                <a:sym typeface="Wingdings" pitchFamily="2" charset="2"/>
              </a:rPr>
              <a:t>Google translate</a:t>
            </a:r>
            <a:endParaRPr lang="en-US" sz="3200" dirty="0"/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623A4-C196-E446-AF0F-C9F7620A86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8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Chevron 4">
            <a:extLst>
              <a:ext uri="{FF2B5EF4-FFF2-40B4-BE49-F238E27FC236}">
                <a16:creationId xmlns:a16="http://schemas.microsoft.com/office/drawing/2014/main" id="{E9E022BE-C961-EB48-8876-047FBD799E53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6" name="Chevron 5">
            <a:extLst>
              <a:ext uri="{FF2B5EF4-FFF2-40B4-BE49-F238E27FC236}">
                <a16:creationId xmlns:a16="http://schemas.microsoft.com/office/drawing/2014/main" id="{63B2EBAE-831B-EF47-89E7-FF9175CAEAB7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7" name="Chevron 6">
            <a:extLst>
              <a:ext uri="{FF2B5EF4-FFF2-40B4-BE49-F238E27FC236}">
                <a16:creationId xmlns:a16="http://schemas.microsoft.com/office/drawing/2014/main" id="{6F75431C-1482-714F-8C42-F9E08B33D8A1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Applications</a:t>
            </a: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E7F1A7D9-ADE8-6F40-90C5-75C20EB1C7C2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Training</a:t>
            </a:r>
          </a:p>
        </p:txBody>
      </p:sp>
      <p:sp>
        <p:nvSpPr>
          <p:cNvPr id="9" name="Chevron 8">
            <a:extLst>
              <a:ext uri="{FF2B5EF4-FFF2-40B4-BE49-F238E27FC236}">
                <a16:creationId xmlns:a16="http://schemas.microsoft.com/office/drawing/2014/main" id="{516E6E57-5923-5D4F-A2F8-461E11456126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7F951F63-4B6E-E145-AA02-8F519CABD83F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874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BF10E-0D93-6148-B6AC-305CB0EBA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Applications Being Developed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C62D0-4812-A243-BBCD-311B536F4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79676"/>
            <a:ext cx="10972800" cy="5555847"/>
          </a:xfrm>
        </p:spPr>
        <p:txBody>
          <a:bodyPr/>
          <a:lstStyle/>
          <a:p>
            <a:r>
              <a:rPr lang="en-US" sz="3200" dirty="0"/>
              <a:t>Healthcare</a:t>
            </a:r>
          </a:p>
          <a:p>
            <a:endParaRPr lang="en-US" sz="3200" dirty="0"/>
          </a:p>
          <a:p>
            <a:r>
              <a:rPr lang="en-US" sz="3200" dirty="0"/>
              <a:t>More advanced voice recognition systems</a:t>
            </a:r>
          </a:p>
          <a:p>
            <a:endParaRPr lang="en-US" sz="3200" dirty="0"/>
          </a:p>
          <a:p>
            <a:r>
              <a:rPr lang="en-US" sz="3200" dirty="0"/>
              <a:t>Finance</a:t>
            </a:r>
          </a:p>
          <a:p>
            <a:pPr lvl="1"/>
            <a:r>
              <a:rPr lang="en-US" sz="2800" dirty="0"/>
              <a:t>ARIMA - Time series with seasonal components</a:t>
            </a:r>
          </a:p>
          <a:p>
            <a:pPr lvl="1"/>
            <a:r>
              <a:rPr lang="en-US" sz="2800" dirty="0">
                <a:sym typeface="Wingdings" pitchFamily="2" charset="2"/>
              </a:rPr>
              <a:t>VAR (Vector Auto-Regressive) – More predictor variable types</a:t>
            </a:r>
          </a:p>
          <a:p>
            <a:pPr lvl="1"/>
            <a:r>
              <a:rPr lang="en-US" sz="2800" dirty="0">
                <a:sym typeface="Wingdings" pitchFamily="2" charset="2"/>
              </a:rPr>
              <a:t>CNNs – Adds more non-linear response capability</a:t>
            </a:r>
          </a:p>
          <a:p>
            <a:pPr lvl="1"/>
            <a:r>
              <a:rPr lang="en-US" sz="2800" dirty="0">
                <a:sym typeface="Wingdings" pitchFamily="2" charset="2"/>
              </a:rPr>
              <a:t>LSTM / RNNs – Recurrent Neural Networks handle time/memory</a:t>
            </a:r>
            <a:endParaRPr lang="en-US" sz="3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623A4-C196-E446-AF0F-C9F7620A86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325D4D-289E-48C1-B277-2BEB492A7D19}" type="slidenum">
              <a:rPr lang="en-US" smtClean="0">
                <a:solidFill>
                  <a:srgbClr val="FFFFFF"/>
                </a:solidFill>
              </a:rPr>
              <a:pPr/>
              <a:t>9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Chevron 4">
            <a:extLst>
              <a:ext uri="{FF2B5EF4-FFF2-40B4-BE49-F238E27FC236}">
                <a16:creationId xmlns:a16="http://schemas.microsoft.com/office/drawing/2014/main" id="{E9E022BE-C961-EB48-8876-047FBD799E53}"/>
              </a:ext>
            </a:extLst>
          </p:cNvPr>
          <p:cNvSpPr/>
          <p:nvPr/>
        </p:nvSpPr>
        <p:spPr bwMode="auto">
          <a:xfrm>
            <a:off x="210193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Intro</a:t>
            </a:r>
          </a:p>
        </p:txBody>
      </p:sp>
      <p:sp>
        <p:nvSpPr>
          <p:cNvPr id="6" name="Chevron 5">
            <a:extLst>
              <a:ext uri="{FF2B5EF4-FFF2-40B4-BE49-F238E27FC236}">
                <a16:creationId xmlns:a16="http://schemas.microsoft.com/office/drawing/2014/main" id="{63B2EBAE-831B-EF47-89E7-FF9175CAEAB7}"/>
              </a:ext>
            </a:extLst>
          </p:cNvPr>
          <p:cNvSpPr/>
          <p:nvPr/>
        </p:nvSpPr>
        <p:spPr bwMode="auto">
          <a:xfrm>
            <a:off x="3764480" y="6533798"/>
            <a:ext cx="1777340" cy="324202"/>
          </a:xfrm>
          <a:prstGeom prst="chevron">
            <a:avLst/>
          </a:prstGeom>
          <a:solidFill>
            <a:schemeClr val="accent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History</a:t>
            </a:r>
          </a:p>
        </p:txBody>
      </p:sp>
      <p:sp>
        <p:nvSpPr>
          <p:cNvPr id="7" name="Chevron 6">
            <a:extLst>
              <a:ext uri="{FF2B5EF4-FFF2-40B4-BE49-F238E27FC236}">
                <a16:creationId xmlns:a16="http://schemas.microsoft.com/office/drawing/2014/main" id="{6F75431C-1482-714F-8C42-F9E08B33D8A1}"/>
              </a:ext>
            </a:extLst>
          </p:cNvPr>
          <p:cNvSpPr/>
          <p:nvPr/>
        </p:nvSpPr>
        <p:spPr bwMode="auto">
          <a:xfrm>
            <a:off x="542702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Applications</a:t>
            </a: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E7F1A7D9-ADE8-6F40-90C5-75C20EB1C7C2}"/>
              </a:ext>
            </a:extLst>
          </p:cNvPr>
          <p:cNvSpPr/>
          <p:nvPr/>
        </p:nvSpPr>
        <p:spPr bwMode="auto">
          <a:xfrm>
            <a:off x="708957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Training</a:t>
            </a:r>
          </a:p>
        </p:txBody>
      </p:sp>
      <p:sp>
        <p:nvSpPr>
          <p:cNvPr id="9" name="Chevron 8">
            <a:extLst>
              <a:ext uri="{FF2B5EF4-FFF2-40B4-BE49-F238E27FC236}">
                <a16:creationId xmlns:a16="http://schemas.microsoft.com/office/drawing/2014/main" id="{516E6E57-5923-5D4F-A2F8-461E11456126}"/>
              </a:ext>
            </a:extLst>
          </p:cNvPr>
          <p:cNvSpPr/>
          <p:nvPr/>
        </p:nvSpPr>
        <p:spPr bwMode="auto">
          <a:xfrm>
            <a:off x="8752115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Caution</a:t>
            </a:r>
          </a:p>
        </p:txBody>
      </p:sp>
      <p:sp>
        <p:nvSpPr>
          <p:cNvPr id="10" name="Chevron 9">
            <a:extLst>
              <a:ext uri="{FF2B5EF4-FFF2-40B4-BE49-F238E27FC236}">
                <a16:creationId xmlns:a16="http://schemas.microsoft.com/office/drawing/2014/main" id="{7F951F63-4B6E-E145-AA02-8F519CABD83F}"/>
              </a:ext>
            </a:extLst>
          </p:cNvPr>
          <p:cNvSpPr/>
          <p:nvPr/>
        </p:nvSpPr>
        <p:spPr bwMode="auto">
          <a:xfrm>
            <a:off x="10414660" y="6533798"/>
            <a:ext cx="1777340" cy="324202"/>
          </a:xfrm>
          <a:prstGeom prst="chevron">
            <a:avLst/>
          </a:prstGeom>
          <a:solidFill>
            <a:schemeClr val="bg1">
              <a:lumMod val="8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Wrap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ヒラギノ角ゴ Pro W3" pitchFamily="1" charset="-128"/>
              </a:rPr>
              <a:t> Up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ヒラギノ角ゴ Pro W3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33698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RTI Corporate">
  <a:themeElements>
    <a:clrScheme name="RTI Theme Colors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85295"/>
      </a:accent1>
      <a:accent2>
        <a:srgbClr val="D06F1A"/>
      </a:accent2>
      <a:accent3>
        <a:srgbClr val="B1953A"/>
      </a:accent3>
      <a:accent4>
        <a:srgbClr val="FFC525"/>
      </a:accent4>
      <a:accent5>
        <a:srgbClr val="5D9732"/>
      </a:accent5>
      <a:accent6>
        <a:srgbClr val="4F2683"/>
      </a:accent6>
      <a:hlink>
        <a:srgbClr val="0045C7"/>
      </a:hlink>
      <a:folHlink>
        <a:srgbClr val="5D6EC9"/>
      </a:folHlink>
    </a:clrScheme>
    <a:fontScheme name="Custom Design">
      <a:majorFont>
        <a:latin typeface="Arial Narrow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ヒラギノ角ゴ Pro W3" pitchFamily="1" charset="-128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2015 RTI Template_eaj.potx" id="{F36C9CB5-03DD-49DE-A2E1-ECD0688EE6F0}" vid="{2E05CADE-BD4F-44D0-94ED-F5F5804852F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9457</TotalTime>
  <Words>1609</Words>
  <Application>Microsoft Macintosh PowerPoint</Application>
  <PresentationFormat>Widescreen</PresentationFormat>
  <Paragraphs>473</Paragraphs>
  <Slides>26</Slides>
  <Notes>26</Notes>
  <HiddenSlides>5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ヒラギノ角ゴ Pro W3</vt:lpstr>
      <vt:lpstr>Arial</vt:lpstr>
      <vt:lpstr>Arial Narrow</vt:lpstr>
      <vt:lpstr>Calibri</vt:lpstr>
      <vt:lpstr>Calibri Light</vt:lpstr>
      <vt:lpstr>Mangal</vt:lpstr>
      <vt:lpstr>Wingdings</vt:lpstr>
      <vt:lpstr>Office Theme</vt:lpstr>
      <vt:lpstr>1_RTI Corporate</vt:lpstr>
      <vt:lpstr>Convolutional Neural Networks (CNNs) for Beginners</vt:lpstr>
      <vt:lpstr>Sooooo complicated…. do I REALLY need to care???</vt:lpstr>
      <vt:lpstr>Jobs likely to be displaced by automation (esp. Neural Networks)</vt:lpstr>
      <vt:lpstr>Lecture Agenda</vt:lpstr>
      <vt:lpstr>Intro</vt:lpstr>
      <vt:lpstr>Lecture Agenda</vt:lpstr>
      <vt:lpstr>Neural network perfect storm has arrived</vt:lpstr>
      <vt:lpstr>CNN Applications Today</vt:lpstr>
      <vt:lpstr>CNN Applications Being Developed</vt:lpstr>
      <vt:lpstr>Lecture Agenda</vt:lpstr>
      <vt:lpstr>What is a CNN?</vt:lpstr>
      <vt:lpstr>CNN Diagram for Image Analysis</vt:lpstr>
      <vt:lpstr>How does it work?</vt:lpstr>
      <vt:lpstr>Playground Demo 1</vt:lpstr>
      <vt:lpstr>Playground Demo 2</vt:lpstr>
      <vt:lpstr>Playground Demo 3</vt:lpstr>
      <vt:lpstr>How does a CNN “Learn”?</vt:lpstr>
      <vt:lpstr>Is that it?</vt:lpstr>
      <vt:lpstr>How complex are these models?</vt:lpstr>
      <vt:lpstr>Lecture Agenda</vt:lpstr>
      <vt:lpstr>Object Classification</vt:lpstr>
      <vt:lpstr>PowerPoint Presentation</vt:lpstr>
      <vt:lpstr>Lecture Agenda</vt:lpstr>
      <vt:lpstr>Gartner Hype Cycle for 2017</vt:lpstr>
      <vt:lpstr>Model Bias</vt:lpstr>
      <vt:lpstr>Resources to Learn More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Convolutional Neural Networks</dc:title>
  <dc:creator>Preble, Edward</dc:creator>
  <cp:lastModifiedBy>Preble, Edward</cp:lastModifiedBy>
  <cp:revision>197</cp:revision>
  <cp:lastPrinted>2018-07-23T13:20:43Z</cp:lastPrinted>
  <dcterms:created xsi:type="dcterms:W3CDTF">2017-09-15T03:20:43Z</dcterms:created>
  <dcterms:modified xsi:type="dcterms:W3CDTF">2018-07-24T02:51:44Z</dcterms:modified>
</cp:coreProperties>
</file>

<file path=docProps/thumbnail.jpeg>
</file>